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378" r:id="rId3"/>
    <p:sldId id="379" r:id="rId4"/>
    <p:sldId id="377" r:id="rId5"/>
    <p:sldId id="380" r:id="rId6"/>
    <p:sldId id="381" r:id="rId7"/>
    <p:sldId id="382" r:id="rId8"/>
    <p:sldId id="383" r:id="rId9"/>
    <p:sldId id="384" r:id="rId10"/>
    <p:sldId id="309" r:id="rId11"/>
    <p:sldId id="405" r:id="rId12"/>
    <p:sldId id="406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397" r:id="rId26"/>
    <p:sldId id="398" r:id="rId27"/>
    <p:sldId id="399" r:id="rId28"/>
    <p:sldId id="400" r:id="rId29"/>
    <p:sldId id="401" r:id="rId30"/>
    <p:sldId id="402" r:id="rId31"/>
    <p:sldId id="403" r:id="rId32"/>
    <p:sldId id="404" r:id="rId33"/>
    <p:sldId id="276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16304725411448603"/>
                  <c:y val="0.167164760480759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rgbClr val="00206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37089511413274"/>
                      <c:h val="0.1038241119944015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5290021197179852"/>
                  <c:y val="-6.493674469624537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99226551062869"/>
                      <c:h val="0.1096750058796876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1.9681608079032163E-2"/>
                  <c:y val="-0.1595413221684149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99226551062869"/>
                      <c:h val="0.10967500587968763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4.3017041634616851E-2"/>
                  <c:y val="-0.1771882170368355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37089511413274"/>
                      <c:h val="0.10967500587968763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8.6492897645033498E-2"/>
                  <c:y val="0.1966332251992931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99226551062869"/>
                      <c:h val="0.1096750058796876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rgbClr val="00206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Plan1!$A$2:$A$6</c:f>
              <c:strCache>
                <c:ptCount val="5"/>
                <c:pt idx="0">
                  <c:v>Arrecadado 2019</c:v>
                </c:pt>
                <c:pt idx="1">
                  <c:v>Arrecadado 2020</c:v>
                </c:pt>
                <c:pt idx="2">
                  <c:v>Orçamento 2021</c:v>
                </c:pt>
                <c:pt idx="3">
                  <c:v>Arrecadado Agosto 2021</c:v>
                </c:pt>
                <c:pt idx="4">
                  <c:v>LOA 2022</c:v>
                </c:pt>
              </c:strCache>
            </c:strRef>
          </c:cat>
          <c:val>
            <c:numRef>
              <c:f>Plan1!$B$2:$B$6</c:f>
              <c:numCache>
                <c:formatCode>"R$"#,##0.00_);[Red]\("R$"#,##0.00\)</c:formatCode>
                <c:ptCount val="5"/>
                <c:pt idx="0">
                  <c:v>41055135.630000003</c:v>
                </c:pt>
                <c:pt idx="1">
                  <c:v>49224220.490000002</c:v>
                </c:pt>
                <c:pt idx="2">
                  <c:v>49465000</c:v>
                </c:pt>
                <c:pt idx="3">
                  <c:v>34649182.490000002</c:v>
                </c:pt>
                <c:pt idx="4">
                  <c:v>59858900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</c:legendEntry>
      <c:layout>
        <c:manualLayout>
          <c:xMode val="edge"/>
          <c:yMode val="edge"/>
          <c:x val="0.65248573562130541"/>
          <c:y val="8.3413807901689369E-2"/>
          <c:w val="0.33625990885448975"/>
          <c:h val="0.83737488816482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105355443598045E-2"/>
          <c:y val="7.3731139374208027E-2"/>
          <c:w val="0.46065400945788632"/>
          <c:h val="0.76775668242981054"/>
        </c:manualLayout>
      </c:layout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4.7543026620230605E-2"/>
                  <c:y val="-0.1175795282005703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5148654980364563E-2"/>
                  <c:y val="-0.1150234515005579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1283239060394252E-2"/>
                  <c:y val="-6.901407090033474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122063732049096"/>
                  <c:y val="-5.112153400024842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3677610700260357E-2"/>
                  <c:y val="0.1482524486007190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2942088560208286E-2"/>
                  <c:y val="-0.135472065100657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0485115180438891E-2"/>
                  <c:y val="-8.690660780042153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6071982340126459E-2"/>
                  <c:y val="-0.127803835000619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9.2018761200446334E-3"/>
                  <c:y val="-0.135472065100657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Plan1!$A$2:$A$10</c:f>
              <c:strCache>
                <c:ptCount val="9"/>
                <c:pt idx="0">
                  <c:v>IMPOSTOS, TAXAS E CONTRIBUIÇÃO DE MELHORIA</c:v>
                </c:pt>
                <c:pt idx="1">
                  <c:v>CONTRIBUIÇÕES</c:v>
                </c:pt>
                <c:pt idx="2">
                  <c:v>RECEITA PATRIMONIAL</c:v>
                </c:pt>
                <c:pt idx="3">
                  <c:v>RECEITA DE SERVIÇOS</c:v>
                </c:pt>
                <c:pt idx="4">
                  <c:v>TRANSFERÊNCIAS CORRENTES</c:v>
                </c:pt>
                <c:pt idx="5">
                  <c:v>OUTRAS RECEITAS CORRENTES</c:v>
                </c:pt>
                <c:pt idx="6">
                  <c:v>ALIENAÇÃO DE BENS</c:v>
                </c:pt>
                <c:pt idx="7">
                  <c:v>TRANSFERÊNCIAS DE CAPITAL</c:v>
                </c:pt>
                <c:pt idx="8">
                  <c:v>RECEITAS INTRA-ORÇAMENTÁRIAS</c:v>
                </c:pt>
              </c:strCache>
            </c:strRef>
          </c:cat>
          <c:val>
            <c:numRef>
              <c:f>Plan1!$B$2:$B$10</c:f>
              <c:numCache>
                <c:formatCode>#,##0.00</c:formatCode>
                <c:ptCount val="9"/>
                <c:pt idx="0">
                  <c:v>8510560</c:v>
                </c:pt>
                <c:pt idx="1">
                  <c:v>1544000</c:v>
                </c:pt>
                <c:pt idx="2">
                  <c:v>702000</c:v>
                </c:pt>
                <c:pt idx="3">
                  <c:v>1034000</c:v>
                </c:pt>
                <c:pt idx="4">
                  <c:v>46399440</c:v>
                </c:pt>
                <c:pt idx="5">
                  <c:v>453660</c:v>
                </c:pt>
                <c:pt idx="6">
                  <c:v>100000</c:v>
                </c:pt>
                <c:pt idx="7">
                  <c:v>4220000</c:v>
                </c:pt>
                <c:pt idx="8">
                  <c:v>2099000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609354999202986"/>
          <c:y val="5.8185966454612936E-2"/>
          <c:w val="0.44470457388792545"/>
          <c:h val="0.8836280670907741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2.7578958732048641E-2"/>
                  <c:y val="4.660205238633615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2277343921954165E-2"/>
                  <c:y val="1.173358188959396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7284505075955922E-3"/>
                  <c:y val="-4.208498892279943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5295463763984296"/>
                  <c:y val="-1.95989252828117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PREFEITURA</c:v>
                </c:pt>
                <c:pt idx="1">
                  <c:v>CÂMARA</c:v>
                </c:pt>
                <c:pt idx="2">
                  <c:v>PREVIDÊNCIA</c:v>
                </c:pt>
                <c:pt idx="3">
                  <c:v>SAAE</c:v>
                </c:pt>
              </c:strCache>
            </c:strRef>
          </c:cat>
          <c:val>
            <c:numRef>
              <c:f>Plan1!$B$2:$B$5</c:f>
              <c:numCache>
                <c:formatCode>"R$"#,##0.00_);[Red]\("R$"#,##0.00\)</c:formatCode>
                <c:ptCount val="4"/>
                <c:pt idx="0">
                  <c:v>57161677</c:v>
                </c:pt>
                <c:pt idx="1">
                  <c:v>2697223</c:v>
                </c:pt>
                <c:pt idx="2">
                  <c:v>4168000</c:v>
                </c:pt>
                <c:pt idx="3">
                  <c:v>1035760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Plan1!$B$1</c15:sqref>
                        </c15:formulaRef>
                      </c:ext>
                    </c:extLst>
                    <c:strCache>
                      <c:ptCount val="1"/>
                      <c:pt idx="0">
                        <c:v>Colunas1</c:v>
                      </c:pt>
                    </c:strCache>
                  </c:strRef>
                </c15:tx>
              </c15:filteredSeriesTitle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172367925302988"/>
          <c:y val="0.11785843239640036"/>
          <c:w val="0.20677397559691435"/>
          <c:h val="0.6931202905559512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8.3836233978025032E-2"/>
                  <c:y val="-0.147283238370339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1735530799337E-2"/>
                  <c:y val="5.38749662735886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0680196615702281"/>
                  <c:y val="-5.544137071189621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9844064360849176E-3"/>
                  <c:y val="-6.561748870936741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1261003708523097E-2"/>
                  <c:y val="-1.5640237504474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0208440445685579E-2"/>
                  <c:y val="-1.384281817011513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rgbClr val="00206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Plan1!$A$2:$A$7</c:f>
              <c:strCache>
                <c:ptCount val="6"/>
                <c:pt idx="0">
                  <c:v>PESSOAL E ENCARGOS</c:v>
                </c:pt>
                <c:pt idx="1">
                  <c:v>JURSO S/ DÍVIDA</c:v>
                </c:pt>
                <c:pt idx="2">
                  <c:v>CUSTEIO</c:v>
                </c:pt>
                <c:pt idx="3">
                  <c:v>INVESTIMENTOS</c:v>
                </c:pt>
                <c:pt idx="4">
                  <c:v>AMORTIZAÇÃO DE DÍVIDA</c:v>
                </c:pt>
                <c:pt idx="5">
                  <c:v>RESERVA DO RPPS/ CONTINGÊNCIA</c:v>
                </c:pt>
              </c:strCache>
            </c:strRef>
          </c:cat>
          <c:val>
            <c:numRef>
              <c:f>Plan1!$B$2:$B$7</c:f>
              <c:numCache>
                <c:formatCode>0.00%</c:formatCode>
                <c:ptCount val="6"/>
                <c:pt idx="0">
                  <c:v>0.34570000000000001</c:v>
                </c:pt>
                <c:pt idx="1">
                  <c:v>1E-3</c:v>
                </c:pt>
                <c:pt idx="2">
                  <c:v>0.37780000000000002</c:v>
                </c:pt>
                <c:pt idx="3">
                  <c:v>0.20780000000000001</c:v>
                </c:pt>
                <c:pt idx="4">
                  <c:v>1.0200000000000001E-2</c:v>
                </c:pt>
                <c:pt idx="5">
                  <c:v>5.74E-2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200C1-4E48-4717-81C4-4195D0375C46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DE225-0955-48D0-BFDD-4899E8004D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5913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DE225-0955-48D0-BFDD-4899E8004DC1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9728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0173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26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6069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913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2490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0486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345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123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4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0282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52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022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16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4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58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183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1347A-40A0-484B-9010-84B4BC922F02}" type="datetimeFigureOut">
              <a:rPr lang="pt-BR" smtClean="0"/>
              <a:pPr/>
              <a:t>25/11/2021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05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2569451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pt-BR" sz="5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Audiência Pública </a:t>
            </a:r>
            <a:r>
              <a:rPr lang="pt-BR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Projeto de Lei LOA 2022</a:t>
            </a:r>
            <a:endParaRPr lang="pt-BR" sz="5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07704" y="4476665"/>
            <a:ext cx="6048672" cy="1040567"/>
          </a:xfrm>
        </p:spPr>
        <p:txBody>
          <a:bodyPr>
            <a:normAutofit/>
          </a:bodyPr>
          <a:lstStyle/>
          <a:p>
            <a:pPr algn="ctr"/>
            <a:r>
              <a:rPr lang="pt-BR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Município de Ipiranga do Norte - MT</a:t>
            </a:r>
            <a:endParaRPr lang="pt-BR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60648"/>
            <a:ext cx="2025185" cy="225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79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482681" cy="587152"/>
          </a:xfrm>
        </p:spPr>
        <p:txBody>
          <a:bodyPr>
            <a:no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PROJEÇÃO/CENÁRIO DA RECEITA CONSOLIDADO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888074"/>
              </p:ext>
            </p:extLst>
          </p:nvPr>
        </p:nvGraphicFramePr>
        <p:xfrm>
          <a:off x="609600" y="1484786"/>
          <a:ext cx="8138864" cy="5256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0112"/>
                <a:gridCol w="1152128"/>
                <a:gridCol w="1152128"/>
                <a:gridCol w="1080120"/>
                <a:gridCol w="1224136"/>
                <a:gridCol w="1152128"/>
                <a:gridCol w="1008112"/>
              </a:tblGrid>
              <a:tr h="39653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</a:t>
                      </a:r>
                      <a:endParaRPr lang="pt-BR" sz="10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ARRECADADO 2019</a:t>
                      </a:r>
                      <a:endParaRPr lang="pt-BR" sz="10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ARRECADADO 2020</a:t>
                      </a:r>
                      <a:endParaRPr lang="pt-BR" sz="10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ORÇAMENTO 2021</a:t>
                      </a:r>
                      <a:endParaRPr lang="pt-BR" sz="10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REESTIMATIVA ARREC. 2021</a:t>
                      </a:r>
                      <a:endParaRPr lang="pt-BR" sz="10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0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0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53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RECEITAS CORRENTES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41.636.152,12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48.277.132,76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47.839.680,00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55.072.485,51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58.643.660,00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90,13%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9043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IMPOSTOS, TAXAS, CONTRIB.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MELHORIAS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6.808.880,26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6.562.385,06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8.196.390,00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7.548.148,57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8.510.560,00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13,08%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1113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CONTRIBUIÇÕES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951.581,48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1.078.237,53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1.375.350,00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1.334.861,98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1.544.000,00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2,37%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53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PATRIMONIAL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910.029,78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73.512,38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487.900,00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506.848,19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702.000,00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1,08%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53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DE SERVIÇOS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890.102,54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1.018.066,08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984.235,00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943.721,80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1.034.000,00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1,59%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53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CORRENTES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31.667.457,67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39.096.884,13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36.331.170,00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43.989.282,23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46.399.440,00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71,32%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53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OUTRAS RECEITAS CORRENTES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408.163,39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448.047,58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464.635,00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750.072,74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453.660,00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0,70%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53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RECEITAS DE CAPITAL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1.928.545,69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2.933.232,69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4.302.000,00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459.596,00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4.320.000,00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6,64%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53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ALIENAÇÃO DE BENS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100.000,00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100.000,00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0,15%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53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CAPITAL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1.928.545,69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2.933.232,69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4.202.000,00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459.596,00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4.220.000,00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6,49%</a:t>
                      </a:r>
                      <a:endParaRPr lang="pt-BR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53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RECEITAS INTRA-ORÇAM,ENTÁRIAS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1.253.192,34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1.471.793,63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1.818.619,00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1.804.414,89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2.099.000,00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3,23%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1113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44.817.190,15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52.682.159,08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53.960.299,00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57.336.496,40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65.062.660,00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9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>
            <a:normAutofit/>
          </a:bodyPr>
          <a:lstStyle/>
          <a:p>
            <a:pPr algn="ctr"/>
            <a:r>
              <a:rPr lang="pt-B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DAS RECEITAS</a:t>
            </a:r>
            <a:endParaRPr lang="pt-B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017023"/>
              </p:ext>
            </p:extLst>
          </p:nvPr>
        </p:nvGraphicFramePr>
        <p:xfrm>
          <a:off x="467544" y="1484784"/>
          <a:ext cx="828092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025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620688"/>
            <a:ext cx="6554688" cy="648072"/>
          </a:xfrm>
        </p:spPr>
        <p:txBody>
          <a:bodyPr>
            <a:noAutofit/>
          </a:bodyPr>
          <a:lstStyle/>
          <a:p>
            <a: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EMENDAS PARLAMENTARES</a:t>
            </a:r>
            <a:endParaRPr lang="pt-BR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786580"/>
              </p:ext>
            </p:extLst>
          </p:nvPr>
        </p:nvGraphicFramePr>
        <p:xfrm>
          <a:off x="625727" y="1556793"/>
          <a:ext cx="7042617" cy="3312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8241"/>
                <a:gridCol w="1944216"/>
                <a:gridCol w="1440160"/>
              </a:tblGrid>
              <a:tr h="898168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 de Cálculo</a:t>
                      </a:r>
                    </a:p>
                    <a:p>
                      <a:r>
                        <a:rPr lang="pt-BR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PROJEÇÃO RECEITA CORRENTE LÍQUIDA 2022</a:t>
                      </a:r>
                      <a:endParaRPr lang="pt-BR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 total</a:t>
                      </a:r>
                    </a:p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R$ 56.576.660,00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 da emenda por parlamentar</a:t>
                      </a:r>
                      <a:endParaRPr lang="pt-BR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0076">
                <a:tc>
                  <a:txBody>
                    <a:bodyPr/>
                    <a:lstStyle/>
                    <a:p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</a:t>
                      </a:r>
                      <a:r>
                        <a:rPr lang="pt-BR" sz="15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CONTINGENCIADO AS EMENDAS PARLAMENTARES = 1,2%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5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</a:t>
                      </a:r>
                      <a:r>
                        <a:rPr lang="pt-BR" sz="15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678.919,92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5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R$ 75.435,55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95955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(-) EMENDAS OBRIGATÓRIAS NA SAÚDE</a:t>
                      </a:r>
                      <a:endParaRPr lang="pt-BR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5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R$ 339.459,96</a:t>
                      </a:r>
                      <a:endParaRPr lang="pt-BR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5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R$ 37.717,77</a:t>
                      </a:r>
                      <a:endParaRPr lang="pt-BR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98168">
                <a:tc>
                  <a:txBody>
                    <a:bodyPr/>
                    <a:lstStyle/>
                    <a:p>
                      <a:r>
                        <a:rPr lang="pt-BR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(-) EMENDAS DISCRICIONÁRIAS</a:t>
                      </a:r>
                      <a:endParaRPr lang="pt-BR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R$ 339.459,96</a:t>
                      </a:r>
                    </a:p>
                    <a:p>
                      <a:pPr algn="ctr"/>
                      <a:endParaRPr lang="pt-BR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R$ 37.717,77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7584" y="5187695"/>
            <a:ext cx="74324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*Percentual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Emenda individual 1,2% da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previsão da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Receita Corrente Líquida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2021*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810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92" y="3140968"/>
            <a:ext cx="6347713" cy="731168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DESPESA FIXADA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9" y="4293096"/>
            <a:ext cx="7778825" cy="504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METAS DE DESPESA PARA O PRÓXIMO EXERCÍCIO</a:t>
            </a:r>
            <a:endParaRPr lang="pt-B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578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482681" cy="587152"/>
          </a:xfrm>
        </p:spPr>
        <p:txBody>
          <a:bodyPr>
            <a:normAutofit/>
          </a:bodyPr>
          <a:lstStyle/>
          <a:p>
            <a:pPr algn="ctr"/>
            <a:r>
              <a:rPr lang="pt-B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 – ESTRUTURA DA DESPESA</a:t>
            </a:r>
            <a:endParaRPr lang="pt-B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543325"/>
              </p:ext>
            </p:extLst>
          </p:nvPr>
        </p:nvGraphicFramePr>
        <p:xfrm>
          <a:off x="609599" y="1988840"/>
          <a:ext cx="7634288" cy="4103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8384"/>
                <a:gridCol w="3815904"/>
              </a:tblGrid>
              <a:tr h="2051955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CLASSIFICAÇÃO INSTITUCIONAL</a:t>
                      </a:r>
                    </a:p>
                    <a:p>
                      <a:pPr algn="ctr"/>
                      <a:endParaRPr lang="pt-BR" sz="15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ESTRUTURA</a:t>
                      </a:r>
                      <a:r>
                        <a:rPr lang="pt-BR" sz="15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OGANIZACIONAL DE ALOCAÇÃO</a:t>
                      </a:r>
                    </a:p>
                    <a:p>
                      <a:pPr algn="ctr"/>
                      <a:endParaRPr lang="pt-BR" sz="1500" b="1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5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</a:t>
                      </a:r>
                    </a:p>
                    <a:p>
                      <a:pPr algn="ctr"/>
                      <a:r>
                        <a:rPr lang="pt-BR" sz="15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UNIDADE</a:t>
                      </a:r>
                      <a:endParaRPr lang="pt-BR" sz="15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CLASSIFICAÇÃO </a:t>
                      </a:r>
                      <a:r>
                        <a:rPr lang="pt-BR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FUNCIONAL</a:t>
                      </a:r>
                    </a:p>
                    <a:p>
                      <a:pPr algn="ctr"/>
                      <a:endParaRPr lang="pt-BR" sz="15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“EM QUE” A DESPESA SERÁ REALIZADA</a:t>
                      </a:r>
                    </a:p>
                    <a:p>
                      <a:pPr algn="ctr"/>
                      <a:endParaRPr lang="pt-BR" sz="15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FUNÇÃO</a:t>
                      </a:r>
                    </a:p>
                    <a:p>
                      <a:pPr algn="ctr"/>
                      <a:r>
                        <a:rPr lang="pt-BR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SUBFUNÇÃO</a:t>
                      </a:r>
                      <a:endParaRPr lang="pt-BR" sz="15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51955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ESTRUTURA PROGRAMÁTICA</a:t>
                      </a:r>
                    </a:p>
                    <a:p>
                      <a:pPr algn="ctr"/>
                      <a:endParaRPr lang="pt-BR" sz="15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OBJETIVOS</a:t>
                      </a:r>
                      <a:r>
                        <a:rPr lang="pt-BR" sz="15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PPA – PLANO PLURIANUAL</a:t>
                      </a:r>
                    </a:p>
                    <a:p>
                      <a:pPr algn="ctr"/>
                      <a:endParaRPr lang="pt-BR" sz="1500" b="1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5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</a:t>
                      </a:r>
                    </a:p>
                    <a:p>
                      <a:pPr algn="ctr"/>
                      <a:r>
                        <a:rPr lang="pt-BR" sz="15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AÇÃO</a:t>
                      </a:r>
                      <a:endParaRPr lang="pt-BR" sz="15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NATUREZA DA DESPESA</a:t>
                      </a:r>
                    </a:p>
                    <a:p>
                      <a:pPr algn="ctr"/>
                      <a:endParaRPr lang="pt-BR" sz="15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DETALHAMENTO DA DESPESA</a:t>
                      </a:r>
                    </a:p>
                    <a:p>
                      <a:pPr algn="ctr"/>
                      <a:endParaRPr lang="pt-BR" sz="15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CATEGORIA ECONÔMICA</a:t>
                      </a:r>
                      <a:endParaRPr lang="pt-BR" sz="1500" b="1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5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GRUPO DE DESPESA</a:t>
                      </a:r>
                    </a:p>
                    <a:p>
                      <a:pPr algn="ctr"/>
                      <a:r>
                        <a:rPr lang="pt-BR" sz="15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MODALIDADE DE APLICAÇÃO</a:t>
                      </a:r>
                    </a:p>
                    <a:p>
                      <a:pPr algn="ctr"/>
                      <a:r>
                        <a:rPr lang="pt-BR" sz="15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ELEMENTO</a:t>
                      </a:r>
                      <a:endParaRPr lang="pt-BR" sz="15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737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554689" cy="731168"/>
          </a:xfrm>
        </p:spPr>
        <p:txBody>
          <a:bodyPr>
            <a:normAutofit/>
          </a:bodyPr>
          <a:lstStyle/>
          <a:p>
            <a:pPr algn="ctr"/>
            <a:r>
              <a:rPr lang="pt-B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ENTIDADE</a:t>
            </a:r>
            <a:endParaRPr lang="pt-B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008289738"/>
              </p:ext>
            </p:extLst>
          </p:nvPr>
        </p:nvGraphicFramePr>
        <p:xfrm>
          <a:off x="827584" y="1556791"/>
          <a:ext cx="7632848" cy="4752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267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554689" cy="587152"/>
          </a:xfrm>
        </p:spPr>
        <p:txBody>
          <a:bodyPr>
            <a:no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METAS DE DESPESA POR SECRETARIA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8" y="1484784"/>
            <a:ext cx="7634809" cy="4968552"/>
          </a:xfrm>
        </p:spPr>
        <p:txBody>
          <a:bodyPr>
            <a:noAutofit/>
          </a:bodyPr>
          <a:lstStyle/>
          <a:p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INFRAESTRUTURA - 26,19%</a:t>
            </a:r>
          </a:p>
          <a:p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EDUCAÇÃO, CULTURA, ESPORTE E LAZER - 25,42%</a:t>
            </a:r>
          </a:p>
          <a:p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SAÚDE - 17,16%</a:t>
            </a:r>
          </a:p>
          <a:p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GESTÃO, PLANEJAMENTO E FINANÇAS - 8,74%</a:t>
            </a:r>
          </a:p>
          <a:p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PREVIDÊNCIA - 6,41%</a:t>
            </a:r>
          </a:p>
          <a:p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CÂMARA - 4,15%</a:t>
            </a:r>
          </a:p>
          <a:p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TRABALHO, ASSISTÊNCIA SOCIAL E HABITAÇÃO - 3,82%</a:t>
            </a:r>
          </a:p>
          <a:p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AGRICULTURA, MEIO AMBIENTE, INDÚSTRIA, COMÉRCIO, SERVIÇO E TURISMO - 2,75%</a:t>
            </a:r>
          </a:p>
          <a:p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GABINETE - 2,51%</a:t>
            </a:r>
          </a:p>
          <a:p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SAAE - 1,59%</a:t>
            </a:r>
          </a:p>
          <a:p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RESERVA - 1,27%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169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554689" cy="515144"/>
          </a:xfrm>
        </p:spPr>
        <p:txBody>
          <a:bodyPr>
            <a:normAutofit/>
          </a:bodyPr>
          <a:lstStyle/>
          <a:p>
            <a:pPr algn="ctr"/>
            <a:r>
              <a:rPr lang="pt-B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SECRETARIA</a:t>
            </a:r>
            <a:endParaRPr lang="pt-B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949932"/>
              </p:ext>
            </p:extLst>
          </p:nvPr>
        </p:nvGraphicFramePr>
        <p:xfrm>
          <a:off x="609600" y="1341438"/>
          <a:ext cx="7562850" cy="504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8584"/>
                <a:gridCol w="1944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CAMARA MUNICIPAL</a:t>
                      </a:r>
                      <a:endParaRPr lang="pt-BR" sz="15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2.697.223,00</a:t>
                      </a:r>
                      <a:endParaRPr lang="pt-BR" sz="17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 GABINETE DO PREFEITO</a:t>
                      </a:r>
                      <a:endParaRPr lang="pt-BR" sz="15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1.630.712,00</a:t>
                      </a:r>
                      <a:endParaRPr lang="pt-BR" sz="17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 SEC. DE GESTÃO,</a:t>
                      </a:r>
                      <a:r>
                        <a:rPr lang="pt-BR" sz="15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PLANEJAMENTO E FINANÇAS</a:t>
                      </a:r>
                      <a:endParaRPr lang="pt-BR" sz="15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5.684.857,29</a:t>
                      </a:r>
                      <a:endParaRPr lang="pt-BR" sz="17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 SEC.</a:t>
                      </a:r>
                      <a:r>
                        <a:rPr lang="pt-BR" sz="15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EDUCAÇÃO, CULTURA, ESPORTE E LAZER</a:t>
                      </a:r>
                      <a:endParaRPr lang="pt-BR" sz="15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16.540.733,19</a:t>
                      </a:r>
                      <a:endParaRPr lang="pt-BR" sz="17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 SEC. DE INFRAESTRUTURA E SERVIÇOS PÚBLICOS</a:t>
                      </a:r>
                      <a:endParaRPr lang="pt-BR" sz="15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17.040.704,56</a:t>
                      </a:r>
                      <a:endParaRPr lang="pt-BR" sz="17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 SEC. DE AGRICULTURA</a:t>
                      </a:r>
                      <a:r>
                        <a:rPr lang="pt-BR" sz="15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MEIO AMBIENTE, INDÚSTRIA, COMÉRCIO, SERVIÇO E TURISMO</a:t>
                      </a:r>
                      <a:endParaRPr lang="pt-BR" sz="15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1.787.510,00</a:t>
                      </a:r>
                      <a:endParaRPr lang="pt-BR" sz="17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 SEC.</a:t>
                      </a:r>
                      <a:r>
                        <a:rPr lang="pt-BR" sz="15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SAÚDE</a:t>
                      </a:r>
                      <a:endParaRPr lang="pt-BR" sz="15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11.164.840,04</a:t>
                      </a:r>
                      <a:endParaRPr lang="pt-BR" sz="17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 SEC. DE TRABALHO, ASSISTÊNCIA SOCIAL E HABITAÇÃO</a:t>
                      </a:r>
                      <a:endParaRPr lang="pt-BR" sz="15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2.483.400,00</a:t>
                      </a:r>
                      <a:endParaRPr lang="pt-BR" sz="17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SAAE - SERVIÇO</a:t>
                      </a:r>
                      <a:r>
                        <a:rPr lang="pt-BR" sz="15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AUTÔNOMO DE ÁGUA E ESGOTO</a:t>
                      </a:r>
                      <a:endParaRPr lang="pt-BR" sz="15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1.035.760,00</a:t>
                      </a:r>
                      <a:endParaRPr lang="pt-BR" sz="17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FUNDO</a:t>
                      </a:r>
                      <a:r>
                        <a:rPr lang="pt-BR" sz="1500" b="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MUNICIPAL DE PREVIDÊNCIA SOCIAL</a:t>
                      </a:r>
                      <a:endParaRPr lang="pt-BR" sz="15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4.168.000,00</a:t>
                      </a:r>
                      <a:endParaRPr lang="pt-BR" sz="17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RESERVA DE CONTINGÊNCIA</a:t>
                      </a:r>
                      <a:endParaRPr lang="pt-BR" sz="15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828.919,52</a:t>
                      </a:r>
                      <a:endParaRPr lang="pt-BR" sz="17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GERAL</a:t>
                      </a:r>
                      <a:endParaRPr lang="pt-BR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65.062.660,00</a:t>
                      </a:r>
                      <a:endParaRPr lang="pt-BR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29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609600"/>
            <a:ext cx="6986737" cy="515144"/>
          </a:xfrm>
        </p:spPr>
        <p:txBody>
          <a:bodyPr>
            <a:normAutofit/>
          </a:bodyPr>
          <a:lstStyle/>
          <a:p>
            <a:pPr algn="ctr"/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FUNÇÃO DE GOVERNO</a:t>
            </a:r>
            <a:endParaRPr lang="pt-BR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8" y="1196752"/>
            <a:ext cx="7706817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LEGISLATIVA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ADMINISTRAÇÃO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SEGURANÇA PÚBLICA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 ASSISTÊNCIA SOCIAL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 PREVIDÊNCIA SOCIAL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SAÚDE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TRABALHO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EDUCAÇÃO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CULTURA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DIREITOS DE CIDADANIA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URBANISMO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SANEAMENTO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GESTÃO AMBIENTAL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AGRICULTURA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INDÚSTRIA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COMÉRCIO E SERVIÇOS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ENERGIA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TRANSPORTE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DESPORTO E LAZER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ENCARGOS ESPECIAIS</a:t>
            </a:r>
          </a:p>
          <a:p>
            <a:pPr marL="0" indent="0">
              <a:buNone/>
            </a:pPr>
            <a:r>
              <a:rPr lang="pt-BR" sz="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 RESERVA DE CONTINGÊNCIA</a:t>
            </a:r>
            <a:endParaRPr lang="pt-BR" sz="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376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554689" cy="803176"/>
          </a:xfrm>
        </p:spPr>
        <p:txBody>
          <a:bodyPr>
            <a:no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NATUREZA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80112" y="1700808"/>
            <a:ext cx="3242322" cy="47525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t-BR" sz="1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PESSOAL E ENCARGOS</a:t>
            </a:r>
          </a:p>
          <a:p>
            <a:pPr marL="0" indent="0">
              <a:buNone/>
            </a:pPr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R$ 22.494.727,19 - (34,57%)</a:t>
            </a:r>
          </a:p>
          <a:p>
            <a:pPr marL="0" indent="0">
              <a:buNone/>
            </a:pPr>
            <a:r>
              <a:rPr lang="pt-BR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JUROS S/ DIVIDA</a:t>
            </a:r>
          </a:p>
          <a:p>
            <a:pPr marL="0" indent="0">
              <a:buNone/>
            </a:pPr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R$ 64.671,85 - (0,10%)</a:t>
            </a:r>
          </a:p>
          <a:p>
            <a:pPr marL="0" indent="0">
              <a:buNone/>
            </a:pPr>
            <a:r>
              <a:rPr lang="pt-BR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CUSTEIO</a:t>
            </a:r>
          </a:p>
          <a:p>
            <a:pPr marL="0" indent="0">
              <a:buNone/>
            </a:pPr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R$ 24.578.062,04 - (37,78%)</a:t>
            </a:r>
          </a:p>
          <a:p>
            <a:pPr marL="0" indent="0">
              <a:buNone/>
            </a:pPr>
            <a:r>
              <a:rPr lang="pt-BR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INVESTIMENTOS</a:t>
            </a:r>
          </a:p>
          <a:p>
            <a:pPr marL="0" indent="0">
              <a:buNone/>
            </a:pPr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R$ 13.522.691,33 - (20,78%)</a:t>
            </a:r>
          </a:p>
          <a:p>
            <a:pPr marL="0" indent="0">
              <a:buNone/>
            </a:pPr>
            <a:r>
              <a:rPr lang="pt-BR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AMORTIZAÇÃO DE DÍVIDA</a:t>
            </a:r>
          </a:p>
          <a:p>
            <a:pPr marL="0" indent="0">
              <a:buNone/>
            </a:pPr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R$ 666.667,67 - (1,02%)</a:t>
            </a:r>
          </a:p>
          <a:p>
            <a:pPr marL="0" indent="0">
              <a:buNone/>
            </a:pPr>
            <a:r>
              <a:rPr lang="pt-BR" sz="1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RESERVA DO RPPS/CONTINGÊNCIA</a:t>
            </a:r>
          </a:p>
          <a:p>
            <a:pPr marL="0" indent="0">
              <a:buNone/>
            </a:pPr>
            <a:r>
              <a:rPr lang="pt-BR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R$ 3.735.839,92 - (5,74%)</a:t>
            </a:r>
            <a:endParaRPr lang="pt-BR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809456967"/>
              </p:ext>
            </p:extLst>
          </p:nvPr>
        </p:nvGraphicFramePr>
        <p:xfrm>
          <a:off x="442898" y="1700808"/>
          <a:ext cx="477717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28645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134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 DA AUDIÊNCIA</a:t>
            </a:r>
            <a:endParaRPr lang="pt-BR" sz="37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Projeto de Lei Orçamentária Anual – LOA 2022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Fundamentação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legal: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Lei de Responsabilidade Fiscal – art.48;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Lei Federal 10.257/2001 – Estatuto das Cidades - art. 44.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>
            <a:no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 ELEMENTO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2100311"/>
              </p:ext>
            </p:extLst>
          </p:nvPr>
        </p:nvGraphicFramePr>
        <p:xfrm>
          <a:off x="609600" y="1484781"/>
          <a:ext cx="7707312" cy="5256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4568"/>
                <a:gridCol w="1368152"/>
                <a:gridCol w="864592"/>
              </a:tblGrid>
              <a:tr h="276663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ÓRGÃO/ELEMENTO DE DESPESA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lang="pt-BR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CÂMARA MUNICIPAL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2.697.223,00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4,15%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3.1.90.11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VENCIMENTOS/VANTAGENS FIXAS – PESSOAL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1.250.000,00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3.1.90.13 - OBRIGAÇÕES PATRONAIS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3.1.91.13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OBRIGAÇÕES PATRONAIS -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3.3.91.94 – INDENIZAÇÕES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RESTITUIÇÕES TRABALHISTAS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3.3.90.14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</a:t>
                      </a:r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DIÁRIAS -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3.3.90.30 – MATERIAL DE CONSUMO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100.100,00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3.3.90.33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PASSAGENS E DESPESAS C/ LOCOMOÇÃO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3.3.90.35 –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SERVIÇOS DE CONSULTORIA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3.3.90.36 - OUTROS SERVIÇOS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TERCEIROS – PESSOA FÍSICA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3.3.90.39 – OUTROS SERVIÇOS DE TERCEIROS 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PESSOA JURÍDICA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125.100,00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3.3.90.40 – SERVIÇOS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T.I. E COMUNICAÇÃO – PESSOA JURÍDICA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3.3.90.46 – AUXÍLIO - ALIMENTAÇÃO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3.3.90.92 – DESPESAS DE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EXERCÍCIOS ANTERIORES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3.3.90.93 – INDENIZAÇÕES E RESTITUIÇÕES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4.4.91.97 – APORTE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P/ COBERTURA DO DÉFICIT ATUARIAL DO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4.4.90.51 – OBRAS E INSTALAÇÕES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216.823,00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663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4.4.90.52 – EQUIPAMENTO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MATERIAL PERMANENTE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26064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98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875184"/>
          </a:xfrm>
        </p:spPr>
        <p:txBody>
          <a:bodyPr>
            <a:norm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ÓRGÃO/ELEMENTO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198598"/>
              </p:ext>
            </p:extLst>
          </p:nvPr>
        </p:nvGraphicFramePr>
        <p:xfrm>
          <a:off x="609600" y="1700801"/>
          <a:ext cx="7634289" cy="4968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0512"/>
                <a:gridCol w="1800200"/>
                <a:gridCol w="863577"/>
              </a:tblGrid>
              <a:tr h="292268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ÓRGÃO/ELEMENTO DE DESPESA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03 - GABINETE DO PREFEITO</a:t>
                      </a: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1.630.712,00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2,51%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3.1.90.11 – VENCIMENTOS E VANTAGENS FIXAS – PESSOAL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CIVIL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1,38%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3.1.90.13 – OBRIGAÇÕES PATRONAIS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112.200,00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3.1.90.94 – INDENIZAÇÕES E RESTITUIÇÕES TRABALHISTAS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34.160,00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3.1.91.13 – OBRIGAÇÕES PATRONAIS - RPPS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30.552,00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3.3.90.14 – DIÁRIAS CIVIL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3.3.90.30 – MATERIAL DE CONSUMO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19.200,00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3.3.90.33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PASSAGENS E DESPESAS C/ LOCOMOÇÃO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3.3.90.35 – SERVIÇOS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CONSULTORIA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111.600,00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3.3.90.39 – OUTROS SERVIÇOS DE TERCEIROS – PESSOA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JURÍDICA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4.4.90.52 – EQUIPAMENTOS E MATERIAL PERMANENTE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0,56%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 – SEC. DE GESTÃO,</a:t>
                      </a:r>
                      <a:r>
                        <a:rPr lang="pt-BR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PLANEJAMENTO E FINANÇAS</a:t>
                      </a: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5.684.857,29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8,74%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3.1.90.11 – VENCIMENTOS/VANTAGENS FIXAS – PESSOAL CIVIL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1.700.000,00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 13 – OBRIGAÇÕES PATRONAIS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3.1.90.94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INDENIZAÇÕES E RESTITUIÇÕES TRABALHISTAS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2268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3.1.91.13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OBRIGAÇÕES PATRONAIS - RPPS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0,69%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6064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62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26697" cy="1019200"/>
          </a:xfrm>
        </p:spPr>
        <p:txBody>
          <a:bodyPr>
            <a:norm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ÓRGÃO/ELEMENTO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160032"/>
              </p:ext>
            </p:extLst>
          </p:nvPr>
        </p:nvGraphicFramePr>
        <p:xfrm>
          <a:off x="609600" y="1700213"/>
          <a:ext cx="7707312" cy="4897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4568"/>
                <a:gridCol w="1440160"/>
                <a:gridCol w="792584"/>
              </a:tblGrid>
              <a:tr h="306071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ÓRGÃO/ELEMENTO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DESPESA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 – SEC. DE GESTÃO, PLANEJAMENTO E FINANÇAS</a:t>
                      </a: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5.684.857,29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8,74%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3.3.90.08 – OUTROS BENEFÍCIOS ASSISTÊNCIA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SERVIDOR/MILITAR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3.3.90.14 – DIÁRIAS - CIVIL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3.3.90.30 – MATERIAL DE CONSUMO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3.3.90.32 – MATERIAL/BEM/SERVIÇOS P/ DISTRIBUIÇÃO GRATUITA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3.3.90.33 – PASSAGENS E DESPESAS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C/ LOCOMOÇÃO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3.3.90.34 – OUTRAS DESPESAS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C/ PESSOAL DECORRENTES CONTRIB. TERCEIRIZADA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0,18%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3.3.90.35 – SERVIÇOS DE CONSULTORIA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3.3.90.36 – OUTROS SERVIÇOS DE TERCEIROS – PESSOA FÍSICA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3.3.90.37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LOCAÇÃO DE MÃO-DE-OBRA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3.3.90.39 – OUTROS SERVIÇOS DE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TERCEIROS – PESSOA JURÍDICA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683.000,00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3.3.90.40 – SERVIÇOS DE T.I. E COMUNICAÇÃO – PESSOA JURÍDICA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3.3.90.47 – OBRIGAÇÕES TRIBUTÁRIAS E CONTRIBUIÇÕES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582.389,00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0,90%</a:t>
                      </a: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3.3.90.91 – SENTENÇAS</a:t>
                      </a:r>
                      <a:r>
                        <a:rPr lang="pt-BR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JUDICIAIS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71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3.3.90.92 – DESPESAS DE EXERCÍCIOS ANTERIORES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188640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137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26697" cy="875184"/>
          </a:xfrm>
        </p:spPr>
        <p:txBody>
          <a:bodyPr>
            <a:no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ÓRGÃO/ELEMENTO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786567"/>
              </p:ext>
            </p:extLst>
          </p:nvPr>
        </p:nvGraphicFramePr>
        <p:xfrm>
          <a:off x="609599" y="1577656"/>
          <a:ext cx="8138864" cy="5041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2983"/>
                <a:gridCol w="1672878"/>
                <a:gridCol w="913003"/>
              </a:tblGrid>
              <a:tr h="296539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ÓRGÃO/ELEMENTO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DESPESA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 – SEC. DE GESTÃO,</a:t>
                      </a:r>
                      <a:r>
                        <a:rPr lang="pt-BR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PLANEJAMENTO E FINANÇAS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5.684.857,29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8,74%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3.3.90.93 – INDENIZAÇÕES E RESTITUIÇÕES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3.3.91.97 – APORTE P/ COBERTURA DÉFICIT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ATUARIAL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4.4.90.52 – EQUIPAMENTOS E MATERIAL PERMANENTE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478.268,29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 – SEC. DE EDUCAÇÃO</a:t>
                      </a:r>
                      <a:r>
                        <a:rPr lang="pt-BR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CULTURA, ESPORTE E LAZER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16.540.733,19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25,42%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3.1.90.04 – CONTRATAÇÃO P/ TEMPO DETERMINADO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981.500,00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3.1.90.11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VENCIMENTOS/VANTAGENS FIXAS – PESSOAL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6.794.186,00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3.1.90.13 – OBRIGAÇÕES PATRONAIS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275.800,00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3.1.90.94 – INDENIZAÇÕES E RESTITUIÇÕES TRABALHISTAS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32.600,00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3.1.91.13 – OBRIGAÇÕES PATRONAIS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1.065.347,19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3.3.50.41 – CONTRIBUIÇÕES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3.3.90.08 – OUTROS BENEFÍCIOS ASSISTÊNCIA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SERVIDOR/MILITAR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3.3.90.14 – DIÁRIAS –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3.3.90.30 – MATERIAL DE CONSUMO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1.429.800,00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3.3.90.31 – PREMIAÇÕES CULTURAL/ARTÍST./CIENTÍFICO/DESP. E OUTROS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539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3.3.90.32 – MATERIAL/BEM/SERVIÇOS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P/ DISTRIBUIÇÃO GRATUITA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567.000,00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0,87%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6064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1741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554689" cy="875184"/>
          </a:xfrm>
        </p:spPr>
        <p:txBody>
          <a:bodyPr>
            <a:no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ÓRGÃO/ELEMENTO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304782"/>
              </p:ext>
            </p:extLst>
          </p:nvPr>
        </p:nvGraphicFramePr>
        <p:xfrm>
          <a:off x="609600" y="1628775"/>
          <a:ext cx="7994649" cy="5112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0552"/>
                <a:gridCol w="1872208"/>
                <a:gridCol w="791889"/>
              </a:tblGrid>
              <a:tr h="300741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ÓRGÃO/ELEMENTO DE DESPESA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 – SEC. DE EDUCAÇÃO,</a:t>
                      </a:r>
                      <a:r>
                        <a:rPr lang="pt-BR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CULTURA, ESPORTE E LAZER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16.540.733,19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25,42%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3.3.90.33 – PASSAGENS E DESPESA C/ LOCOMOÇÃO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3.3.90.34 – OUTRAS DESPESAS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C/ PESSOAL DEC. CONTR. TERCEIR.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0,36%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3.3.90.36 – OUTROS SERVIÇOS TERCEIROS – PESSOA FÍSICA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263.800,00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3.3.90.37 – LOCAÇÃO-DE-MÃO-OBRA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3.3.90.39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OUTROS SERVIÇOS TERCEIROS - PESSOA JURÍDICA</a:t>
                      </a:r>
                      <a:endParaRPr lang="pt-BR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1.925.500,00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2,96%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3.3.90.40 – SERVIÇOS DE T.I.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COMUNICAÇÃO – PESSOA JURÍDICA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3.3.90.93 – INDENIZAÇÕES E RESTITUIÇÕES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3.3.91.97 – APORTE P/ COBERTURA DÉFICIT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ATUARIAL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4.4.90.51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OBRAS E INSTALAÇÕES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1.685.000,00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2,59%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4.4.90.52 – EQUIPAMENTO E MATERIAL PERMANENTE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0,47%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 – SEC. DE INFRAESTRUTURA E SERVIÇOS</a:t>
                      </a:r>
                      <a:r>
                        <a:rPr lang="pt-BR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PÚBLICOS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17.040.704,56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26,19%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3.1.90.11 – VENCIMENTOS/VANTAGENS FIXAS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PESSOAL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792.250,00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3.1.90.13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OBRIGAÇÕES PATRONAIS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68.175,00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3.1.90.94 – INDENIZAÇÕES E RESTITUIÇÕES TRABALHISTAS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74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3.1.91.13 – OBRIGAÇÕES PATRONAIS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85.400,00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188640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2498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445793"/>
            <a:ext cx="6554688" cy="854970"/>
          </a:xfrm>
        </p:spPr>
        <p:txBody>
          <a:bodyPr>
            <a:norm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ÓRGÃO/ELEMENTO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2736971"/>
              </p:ext>
            </p:extLst>
          </p:nvPr>
        </p:nvGraphicFramePr>
        <p:xfrm>
          <a:off x="609600" y="1628806"/>
          <a:ext cx="7994649" cy="489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0592"/>
                <a:gridCol w="1440160"/>
                <a:gridCol w="863897"/>
              </a:tblGrid>
              <a:tr h="306034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ÓRGÃO/ELEMENTO DE DESPESA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r>
                        <a:rPr lang="pt-BR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SEC. DE INFRAESTRURURA E SERVIÇOS PÚBLICOS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17.040.704,56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26,19%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3.2.90.22 – OUTROS ENCARGOS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SOBRE A DÍVIDA POR CONTRATO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64.671,85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3.3.90.14 – DIÁRIAS –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3.3.90.30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MATERIAL DE CONSUMO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3.784.000,00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3.3.90.36 – OUTROS SERVIÇOS TERCEIROS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PESSOA FÍSICA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3.3.90.37 – LOCAÇÃO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MÃO-DE-OBRA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1.210.000,00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1,86%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3.3.90.39 – OUTROS SERVIÇOS TERCEIROS – PESSOA JURÍDICA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1.912.500,00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3.3.90.40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SERVIÇOS T.I. E COMUNICAÇÃO – PESSOA JURÍDICA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3.3.90.46 – AUXÍLIO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ALIMENTAÇÃO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3.3.90.93 – INDENIZAÇÕES E RESTITUIÇÕES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4.4.90.30 – MATERIAL DE CONSUMO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4.4.90.51 – OBRAS E INSTALAÇÕES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6.610.540,04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10,16%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4.4.90.52 – EQUIPAMENTOS E MATERIAL PERMANENTE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4.5.90.61 – AQUISIÇÕES DE IMÓVEIS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4.6.90.71 – PRINCIPAL DÍVIDA CONTR. RESGATADO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666.667,67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6064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17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98705" cy="947192"/>
          </a:xfrm>
        </p:spPr>
        <p:txBody>
          <a:bodyPr>
            <a:norm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ÓRGÃO/ELEMENTO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308288"/>
              </p:ext>
            </p:extLst>
          </p:nvPr>
        </p:nvGraphicFramePr>
        <p:xfrm>
          <a:off x="609600" y="1916113"/>
          <a:ext cx="7850187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6576"/>
                <a:gridCol w="1512168"/>
                <a:gridCol w="791443"/>
              </a:tblGrid>
              <a:tr h="266895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ÓRGÃO/ELEMENTO DE DESPESA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 – SEC. AGRIC. , MEIO AMB.,</a:t>
                      </a:r>
                      <a:r>
                        <a:rPr lang="pt-BR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IND., COMÉRCIO, SERVIÇOS E TURISMO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1.787.510,00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2,75%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3.1.90.11 – VENCIMENTOS/VANTAGENS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FIXAS – PESSOAL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0,38%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3.1.90.13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OBRIGAÇÕES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PATRONAIS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40.510,00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3.1.90.94 – INDENIZAÇÕES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RESTITUIÇÕES TRABALHISTAS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3.1.91.13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OBRIGAÇÕES PATRONAIS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3.3.40.41 – CONTRIBUIÇÕES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3.3.50.41 – CONTRIBUIÇÕES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3.3.50.45 – SUBVENÇÕES ECONÔMICAS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3.3.90.30 – MATERIAL DE CONSUMO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3.3.90.34 – OUTRAS DESPESAS PESSOAL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DEC. CONTR. TERCEIRIZ.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3.3.90.36 – OUTROS SERVIÇOS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TERCEIROS – PESSOA FÍSICA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3.3.90.37 – LOCAÇÃO DE MÃO-DE-OBRA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3.3.90.39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OUTROS SERVIÇOS TERCEIROS – PESSOA JURÍDICA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0,18%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4.4.90.51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OBRAS E INSTALAÇÕES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0,57%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4.4.90.52 – EQUIPAMENTOS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MATERIAL PERMANENTE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689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4.5.90.61 – AQUISIÇÃO DE IMÓVEIS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0,77%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735" y="332656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990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554689" cy="947192"/>
          </a:xfrm>
        </p:spPr>
        <p:txBody>
          <a:bodyPr>
            <a:norm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ÓRGÃO/ELEMENTO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330986"/>
              </p:ext>
            </p:extLst>
          </p:nvPr>
        </p:nvGraphicFramePr>
        <p:xfrm>
          <a:off x="609600" y="1773238"/>
          <a:ext cx="7778751" cy="4752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8544"/>
                <a:gridCol w="1656184"/>
                <a:gridCol w="864023"/>
              </a:tblGrid>
              <a:tr h="279536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ÓRGÃO/ELEMENTO DE DESPESA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 – SEC. DE SAÚDE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11.164.840,04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17,16%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3.1.90.04 – CONTRATAÇÃO POR TEMPO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DETERMINADO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3.1.90.11 – VENCIMENTOS/VANTAGENS FIXAS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PESSOAL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4.391.000,00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6,75%</a:t>
                      </a: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3.1.90.13 – OBRIGAÇÕES PATRONAIS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0,11%</a:t>
                      </a: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3.1.90.94 – INDENIZAÇÕES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RESTITUIÇÕES TRABALHISTAS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3.1.91.13 – OBRIGAÇÕES PATRONAIS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476.000,00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0,73%</a:t>
                      </a: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3.3.50.41 – CONTRIBUIÇÕES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3.3.71.70 – RATEIO P/ PARTICIPAÇÃO CONSÓRCIO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PÚBLICO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1.011.540,04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3.3.90.08 – OUTROS BENEFÍCIOS ASSISTÊNCIA SERVIDOR/MILITAR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3.3.90.14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DIÁRIAS –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3.3.90.30 – MATERIAL DE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CONSUMO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702.200,00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1,08%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3.3.90.32 – MATERIAL/BEM/SERVIÇO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P/ DITRIBUIÇÃO GRATUITA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3.3.90.34 – OUTRAS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DESPESAS PESSOAL DECOR. CONTR. TERCEIR.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1.820.000,00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3.3.90.36 – OUTROS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SERVIÇOS TERCEIROS – PESSOA FÍSICA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3.3.90.37 – LOCAÇÃO DE MÃO-DE-OBRA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953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3.3.90.39 – OUTROS SERVIÇOS TERCEIROS – PESSOA JURÍDICA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1.166.700,00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1,79%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6064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2512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26697" cy="875184"/>
          </a:xfrm>
        </p:spPr>
        <p:txBody>
          <a:bodyPr>
            <a:norm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ÓRGÃO/ELEMENTO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274618"/>
              </p:ext>
            </p:extLst>
          </p:nvPr>
        </p:nvGraphicFramePr>
        <p:xfrm>
          <a:off x="609600" y="1772818"/>
          <a:ext cx="7707312" cy="482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4528"/>
                <a:gridCol w="1728192"/>
                <a:gridCol w="864592"/>
              </a:tblGrid>
              <a:tr h="283796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ÓRGÃO/ELEMENTO DE DESPESA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 – SEC. DE SAÚDE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11.164.840,04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17,16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3.3.90.40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SERVIÇOS DE T.I. E COMUNICAÇÃO – PESSOA JURÍDICA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3.3.90.46 – AUXÍLIO - ALIMENTAÇÃO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3.3.90.49 – AUXÍLIO – TRANSPORTE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3.3.90.91 – SENTENÇAS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JUDICIAIS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3.3.90.93 – INDENIZAÇÕES E RESTITUIÇÕES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3.3.91.97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APORTE P/ COBERTURA DÉFICIT ATUARIAL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4.4.90.51 – OBRAS E INSTALAÇÕES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4.4.90.52 – EQUIPAMENTOS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MATERIAL PERMANENTE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 – SEC. DE TRABALHO,</a:t>
                      </a:r>
                      <a:r>
                        <a:rPr lang="pt-BR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ASSISTÊNCIA SOCIAL E HABITAÇÃO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2.483.400,00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3,82%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3.1.90.04 – CONTRATAÇÃO P/ TEMPO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DETERMINADO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3.1.90.11 – VENCIMENTO/VANTAGENS FIXAS – PESSOAL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672.000,00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3.1.90.13 – OBRIGAÇÕES PATRONAIS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95.200,00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3.1.90.94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INDENIZAÇÕES E RESTITUIÇÕES TRABALHISTAS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3.1.91.13 – OBRIGAÇÕES PATRONAIS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9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3.3.50.41 – CONTRIBUIÇÕES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26064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1585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554689" cy="947192"/>
          </a:xfrm>
        </p:spPr>
        <p:txBody>
          <a:bodyPr>
            <a:norm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ÓRGÃO/ELEMENTO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23759"/>
              </p:ext>
            </p:extLst>
          </p:nvPr>
        </p:nvGraphicFramePr>
        <p:xfrm>
          <a:off x="609599" y="1930400"/>
          <a:ext cx="7778751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4569"/>
                <a:gridCol w="1512167"/>
                <a:gridCol w="792015"/>
              </a:tblGrid>
              <a:tr h="260986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ÓRGÃO/ELEMENTO DE DESPESA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 – SEC. DE TRABALHO,</a:t>
                      </a:r>
                      <a:r>
                        <a:rPr lang="pt-BR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ASSISTÊNCIA SOCIAL E HABITAÇÃO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2.483.400,00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3,82%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3.3.50.43 – SUBVENÇÕES SOCIAIS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3.3.90.14 – DIÁRIAS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3.3.90.30 – MATERIAL DE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CONSUMO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287.100,00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3.3.90.31 – PREMIAÇÕES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CULTUR./ARTÍST./CIENTÍF./DESPOR. E OUTROS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3.3.90.32 – MATERIAL/BEM/SERVIÇO P/ DISTRIBUIÇÃO GRATUITA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3.3.90.33 – PASSAGENS E DESPESAS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C/ LOCOMOÇÃO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3.3.90.34 – OUTRAS DESPESAS PESSOAL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DEC. CONTR. TERCEIR.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3.3.90.36 – OUTROS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SERVIÇOS TERCEIROS - PESSOA FÍSICA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150.600,00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3.3.90.37 – LOCAÇÃO DE MÃO-DE-OBRA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3.3.90.39 – OUTROS SERVIÇOS TERCEIROS – PESSOA JURÍDICA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3.3.90.46 – AUXÍLIO – ALIMENTAÇÃO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3.3.90.91 – SENTENÇAS JUDICIAIS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3.3.90.93 – INDENIZAÇÕES E RESTITUIÇÕES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4.4.90.51 – OBRAS E INSTALAÇÕES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98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4.4.90.52 – EQUIPAMENTO E MATERIAL PERMANENTE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39677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08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3140968"/>
            <a:ext cx="6840760" cy="587152"/>
          </a:xfrm>
        </p:spPr>
        <p:txBody>
          <a:bodyPr>
            <a:normAutofit fontScale="90000"/>
          </a:bodyPr>
          <a:lstStyle/>
          <a:p>
            <a:r>
              <a:rPr lang="pt-BR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 - LEI </a:t>
            </a:r>
            <a:r>
              <a:rPr lang="pt-BR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ORÇAMENTÁRIA ANUAL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3861048"/>
            <a:ext cx="6347714" cy="4521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CONCEITO</a:t>
            </a:r>
            <a:endParaRPr lang="pt-B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26064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5341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26697" cy="875184"/>
          </a:xfrm>
        </p:spPr>
        <p:txBody>
          <a:bodyPr>
            <a:norm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ÓRGÃO/ELEMENTO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154338"/>
              </p:ext>
            </p:extLst>
          </p:nvPr>
        </p:nvGraphicFramePr>
        <p:xfrm>
          <a:off x="609600" y="1773238"/>
          <a:ext cx="7922841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8544"/>
                <a:gridCol w="1728192"/>
                <a:gridCol w="936105"/>
              </a:tblGrid>
              <a:tr h="272007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ÓRGÃO/ELEMENTO DE DESPESA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– SAAE – SERVIÇO AUTÔNOMO DE ÁGUA</a:t>
                      </a:r>
                      <a:r>
                        <a:rPr lang="pt-BR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ESGOTO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1.035.760,00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1,59%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3.1.90.11 – VENCIMENTOS/VANTAGENS FIXAS – PESSOAL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336.650,00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3.1.90.13 – OBRIGAÇÕES PATRONAIS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25.894,00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3.1.90.94 – INDENIZAÇÕES E RESTITUIÇÕES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TRABALHISTAS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6.473,00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3.1.91.13 – OBRIGAÇÕES PATRONAIS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31.030,00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3.3.90.14 – DIÁRIAS –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1.294,70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3.3.90.30 – MATERIAL DE CONSUMO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116.523,00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0,18%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3.3.90.36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OUTROS SERVIÇOS TERCEIROS – PESSOA FÍSICA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25.273,40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3.3.90.39 – OUTROS SERVIÇOS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TERCEIROS – PESSOA JURÍDICA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346.572,50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3.3.90.40 – SERVIÇOS DE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T.I. E COMUNICAÇÕES – PESSOA JURÍDICA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3.3.90.47 – OBRIGAÇÕES TRIBUTÁRIAS E CONTRIBUIÇÕES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10.165,00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3.3.90.92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DESPESAS EXERCÍCIOS ANTERIORES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642,00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3.3.90.93 – INDENIZAÇÕES E RESTITUIÇÕES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1.294,70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3.3.91.97 – APORTE P/ COBERTURA DÉFICIT ATUARIAL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11.887,70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3.3.90.30 – MATERIAL DE CONSUMO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24.610,00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4.4.90.51 – OBRAS E INSTALAÇÕES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6.420,00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00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4.4.90.52 – EQUIPAMENTO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MATERIAL PERMANENTE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31.030,00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89" y="26064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198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554689" cy="875184"/>
          </a:xfrm>
        </p:spPr>
        <p:txBody>
          <a:bodyPr>
            <a:norm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ÓRGÃO/ELEMENTO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970912"/>
              </p:ext>
            </p:extLst>
          </p:nvPr>
        </p:nvGraphicFramePr>
        <p:xfrm>
          <a:off x="609600" y="1773238"/>
          <a:ext cx="7850187" cy="4824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8544"/>
                <a:gridCol w="1728192"/>
                <a:gridCol w="863451"/>
              </a:tblGrid>
              <a:tr h="283771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ÓRGÃO/ELEMENTO DE DESPESA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– FUNDO MUNICIPAL DE PREVIDÊNCIA</a:t>
                      </a:r>
                      <a:r>
                        <a:rPr lang="pt-BR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SOCIAL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4.168.000,00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6,41%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3.1.90.01 – APOSENTADORIAS,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RESERVA REMUNERADA/ REFORMAS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3.1.90.03 – PENSÕES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RPPS/MILITAR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0,34%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3.1.90.11 – VENCIMENTOS/VANTAGENS FIXAS – PESSOAL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0,18%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3.1.90.13 – OBRIGAÇÕES PATRONAIS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3.1.90.94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INDENIZAÇÕES E RESTITUIÇÕES TRABALHISTAS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3.1.90.96 – RESSARCIMENTO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DESPESA PESSOAL REQUISITADO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3.1.91.13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OBRIGAÇÕES PATRONAIS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3.3.90.14 – DIÁRIAS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CIVIL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3.3.90.30 – MATERIAL DE CONSUMO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3.3.90.35 – SERVIÇOS DE CONSULTORIA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3.3.90.36 – OUTROS SERVIÇOS TERCEIROS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PESSOA FÍSICA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3.3.90.39 – OUTROS SERVIÇOS TERCEIROS – PESSOA JURÍDICA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3.3.90.40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SERVIÇOS T.I. E COMUNICAÇÃO – PESSOA JURÍDICA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3.3.90.47 – OBRIGAÇÕES TRIBUTÁRIAS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CONTRIBUIÇÕES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41.680,00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771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3.3.90.91 – SENTENÇAS JUDICIAIS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735" y="26064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418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26697" cy="875184"/>
          </a:xfrm>
        </p:spPr>
        <p:txBody>
          <a:bodyPr>
            <a:norm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 ELEMENTO DE DESPESA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249981"/>
              </p:ext>
            </p:extLst>
          </p:nvPr>
        </p:nvGraphicFramePr>
        <p:xfrm>
          <a:off x="609600" y="1844828"/>
          <a:ext cx="7778751" cy="402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2520"/>
                <a:gridCol w="1728192"/>
                <a:gridCol w="1008039"/>
              </a:tblGrid>
              <a:tr h="402416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ÓRGÃO/ELEMENTO DE DESPESA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2022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416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– FUNDO MUNICIPAL DE PREVIDÊNCIA SOCIAL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4.168.000,00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6,41%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41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3.3.90.93 – INDENIZAÇÕES E RESTITUIÇÕES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41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3.3.90.98 – COMPENSAÇÕES AO RGPS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41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3.3.91.97 – APORTE P/ COBERTURA DÉFICIT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ATUARIAL 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41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4.4.90.52 – EQUIPAMENTO E MATERIAL PERMANENTE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41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9.9.99.99 – A CLASSIFICAR OU RESERVA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CONTINGÊNCIA/RPPS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2.906.920,00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4,47%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416">
                <a:tc>
                  <a:txBody>
                    <a:bodyPr/>
                    <a:lstStyle/>
                    <a:p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– RESERVA DE CONTIGÊNCIA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828.919,92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1,27%</a:t>
                      </a:r>
                      <a:endParaRPr lang="pt-B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416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9.9.99.99 – A CLASSIFICAR</a:t>
                      </a:r>
                      <a:r>
                        <a:rPr lang="pt-B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OU RESERVA DE CONTINGÊNCIA/RPPS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828.919,92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1,27%</a:t>
                      </a:r>
                      <a:endParaRPr lang="pt-B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416">
                <a:tc>
                  <a:txBody>
                    <a:bodyPr/>
                    <a:lstStyle/>
                    <a:p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GERAL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65.062.660,00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6064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7967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4719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AGRADECEMOS A ATENÇÃO E A PRESENÇA DE TODOS!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844824"/>
            <a:ext cx="6347714" cy="4240813"/>
          </a:xfrm>
        </p:spPr>
        <p:txBody>
          <a:bodyPr rtlCol="0">
            <a:normAutofit/>
          </a:bodyPr>
          <a:lstStyle/>
          <a:p>
            <a:pPr marL="0" indent="0" algn="just" fontAlgn="auto">
              <a:buNone/>
              <a:defRPr/>
            </a:pP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PODER LEGISLATIVO – GESTÃO 2021/2022</a:t>
            </a:r>
          </a:p>
          <a:p>
            <a:pPr marL="0" indent="0" algn="just" fontAlgn="auto">
              <a:buNone/>
              <a:defRPr/>
            </a:pP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Presidente: </a:t>
            </a:r>
            <a:r>
              <a:rPr lang="pt-BR" sz="2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Eluir Cavassin</a:t>
            </a:r>
          </a:p>
          <a:p>
            <a:pPr algn="just" fontAlgn="auto">
              <a:buFont typeface="Arial"/>
              <a:buChar char="•"/>
              <a:defRPr/>
            </a:pPr>
            <a:endParaRPr lang="pt-B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buFont typeface="Arial"/>
              <a:buChar char="•"/>
              <a:defRPr/>
            </a:pPr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buNone/>
              <a:defRPr/>
            </a:pP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Apresentação:</a:t>
            </a:r>
          </a:p>
          <a:p>
            <a:pPr marL="0" indent="0" algn="ctr" fontAlgn="auto">
              <a:buNone/>
              <a:defRPr/>
            </a:pPr>
            <a:r>
              <a:rPr lang="pt-BR" sz="2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Antônio de Abrantes Alves Neto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12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6410674" cy="659160"/>
          </a:xfrm>
        </p:spPr>
        <p:txBody>
          <a:bodyPr>
            <a:noAutofit/>
          </a:bodyPr>
          <a:lstStyle/>
          <a:p>
            <a:pPr algn="ctr"/>
            <a:r>
              <a:rPr lang="pt-BR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 – LEI ORÇAMENTÁRIA ANUAL</a:t>
            </a:r>
            <a:endParaRPr lang="pt-BR" sz="27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8" y="1314753"/>
            <a:ext cx="7130754" cy="5138583"/>
          </a:xfrm>
        </p:spPr>
        <p:txBody>
          <a:bodyPr>
            <a:noAutofit/>
          </a:bodyPr>
          <a:lstStyle/>
          <a:p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uma lei que 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estabelece as despesas e as receitas que serão realizadas no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próximo ano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orçamento anual visa concretizar os objetivos e metas propostas no PPA, 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segundo as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diretrizes estabelecidas pela LDO;</a:t>
            </a:r>
          </a:p>
          <a:p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despesas são fixadas, pois nenhuma despesa pública pode ser executada fora 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orçamento;</a:t>
            </a:r>
          </a:p>
          <a:p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Caso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exista necessidade de inclusão de novas despesas, deverá ser 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elaborado projeto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lei para aprovação do legislativo, onde deve constar a origem dos recursos 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a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nova despesa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Fundamentação legal:</a:t>
            </a:r>
            <a:endParaRPr lang="pt-B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Constituição Federal - art. 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165</a:t>
            </a:r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Lei de Responsabilidade Fiscal artigo 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5º</a:t>
            </a:r>
            <a:endParaRPr lang="pt-B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638254"/>
              </p:ext>
            </p:extLst>
          </p:nvPr>
        </p:nvGraphicFramePr>
        <p:xfrm>
          <a:off x="543439" y="3079189"/>
          <a:ext cx="6984776" cy="257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194"/>
                <a:gridCol w="1746194"/>
                <a:gridCol w="1746194"/>
                <a:gridCol w="1746194"/>
              </a:tblGrid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ANO 1</a:t>
                      </a:r>
                    </a:p>
                    <a:p>
                      <a:pPr algn="ctr"/>
                      <a:endParaRPr lang="pt-BR" sz="13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DIRETRIZES</a:t>
                      </a:r>
                    </a:p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ORÇAMENTÁRIAS</a:t>
                      </a:r>
                      <a:endParaRPr lang="pt-BR" sz="13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ANO 2</a:t>
                      </a:r>
                    </a:p>
                    <a:p>
                      <a:pPr algn="ctr"/>
                      <a:endParaRPr lang="pt-BR" sz="13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DIRETRIZES</a:t>
                      </a:r>
                    </a:p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ORÇAMENTÁRIAS</a:t>
                      </a:r>
                    </a:p>
                    <a:p>
                      <a:pPr algn="ctr"/>
                      <a:endParaRPr lang="pt-BR" sz="13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ANO 3</a:t>
                      </a:r>
                    </a:p>
                    <a:p>
                      <a:pPr algn="ctr"/>
                      <a:endParaRPr lang="pt-BR" sz="13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DIRETRIZES</a:t>
                      </a:r>
                    </a:p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ORÇAMENTÁRIAS</a:t>
                      </a:r>
                    </a:p>
                    <a:p>
                      <a:pPr algn="ctr"/>
                      <a:endParaRPr lang="pt-BR" sz="13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ANO 4</a:t>
                      </a:r>
                    </a:p>
                    <a:p>
                      <a:pPr algn="ctr"/>
                      <a:endParaRPr lang="pt-BR" sz="13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DIRETRIZES</a:t>
                      </a:r>
                    </a:p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ORÇAMENTÁRIAS</a:t>
                      </a:r>
                    </a:p>
                    <a:p>
                      <a:pPr algn="ctr"/>
                      <a:endParaRPr lang="pt-BR" sz="13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60140"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ANO 1</a:t>
                      </a:r>
                    </a:p>
                    <a:p>
                      <a:pPr algn="ctr"/>
                      <a:endParaRPr lang="pt-BR" sz="13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EXECUÇÃO DA</a:t>
                      </a:r>
                      <a:r>
                        <a:rPr lang="pt-BR" sz="13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AÇÃO ORÇAMENTÁRIA</a:t>
                      </a:r>
                      <a:endParaRPr lang="pt-BR" sz="13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ANO 2</a:t>
                      </a:r>
                    </a:p>
                    <a:p>
                      <a:pPr algn="ctr"/>
                      <a:endParaRPr lang="pt-BR" sz="13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EXECUÇÃO DA</a:t>
                      </a:r>
                      <a:r>
                        <a:rPr lang="pt-BR" sz="13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AÇÃO ORÇAMENTÁRIA</a:t>
                      </a:r>
                      <a:endParaRPr lang="pt-BR" sz="13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13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 ANO 3</a:t>
                      </a:r>
                    </a:p>
                    <a:p>
                      <a:pPr algn="ctr"/>
                      <a:endParaRPr lang="pt-BR" sz="13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EXECUÇÃO DA</a:t>
                      </a:r>
                      <a:r>
                        <a:rPr lang="pt-BR" sz="13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AÇÃO ORÇAMENTÁRIA</a:t>
                      </a:r>
                      <a:endParaRPr lang="pt-BR" sz="13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13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</a:t>
                      </a:r>
                      <a:r>
                        <a:rPr lang="pt-BR" sz="13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ANO 4</a:t>
                      </a:r>
                    </a:p>
                    <a:p>
                      <a:pPr algn="ctr"/>
                      <a:endParaRPr lang="pt-BR" sz="1300" b="1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EXECUÇÃO DA</a:t>
                      </a:r>
                      <a:r>
                        <a:rPr lang="pt-BR" sz="13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AÇÃO ORÇAMENTÁRIA</a:t>
                      </a:r>
                      <a:endParaRPr lang="pt-BR" sz="13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13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31177"/>
              </p:ext>
            </p:extLst>
          </p:nvPr>
        </p:nvGraphicFramePr>
        <p:xfrm>
          <a:off x="1050731" y="1831815"/>
          <a:ext cx="6102486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2486"/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PPA – PLANO PLURIANUAL</a:t>
                      </a:r>
                      <a:endParaRPr lang="pt-BR" sz="2000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 EXERCÍCIOS)</a:t>
                      </a:r>
                    </a:p>
                    <a:p>
                      <a:pPr algn="ctr"/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PLANEJAMENTO DE AÇÃO GOVERNAMENTAL</a:t>
                      </a:r>
                      <a:endParaRPr lang="pt-BR" sz="20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eta para baixo 8"/>
          <p:cNvSpPr/>
          <p:nvPr/>
        </p:nvSpPr>
        <p:spPr>
          <a:xfrm>
            <a:off x="7524328" y="1674793"/>
            <a:ext cx="1296144" cy="17542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baixo 9"/>
          <p:cNvSpPr/>
          <p:nvPr/>
        </p:nvSpPr>
        <p:spPr>
          <a:xfrm>
            <a:off x="7556060" y="3789040"/>
            <a:ext cx="1296144" cy="1872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7884367" y="1727808"/>
            <a:ext cx="59666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PRIORIDADES</a:t>
            </a:r>
            <a:endParaRPr lang="pt-BR" sz="17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7884367" y="3933056"/>
            <a:ext cx="596665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ORIENTAÇÕES</a:t>
            </a:r>
            <a:endParaRPr lang="pt-BR" sz="17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763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26697" cy="1091208"/>
          </a:xfrm>
        </p:spPr>
        <p:txBody>
          <a:bodyPr>
            <a:normAutofit/>
          </a:bodyPr>
          <a:lstStyle/>
          <a:p>
            <a:pPr algn="ctr"/>
            <a:r>
              <a:rPr lang="pt-BR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INTEGRAÇÃO ENTRE AS PEÇAS DE PLANEJAMENTO</a:t>
            </a:r>
            <a:endParaRPr lang="pt-BR" sz="27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9" y="1988840"/>
            <a:ext cx="6347714" cy="40525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 podem ser criados novos programas ou ações no orçamento sem que exista 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compatibilidade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 as três peças 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orçamentárias;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alterações via projeto de lei 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devem contemplar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três peças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criação de novas dotações deve ser objeto de Projeto de Lei a ser apreciado pelo 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Poder Legislativo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Poder Executivo pode remanejar valores entre as dotações existentes, respeitando 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índice 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remanejamento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bem como demais critérios estabelecidos na LDO.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03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482681" cy="1019200"/>
          </a:xfrm>
        </p:spPr>
        <p:txBody>
          <a:bodyPr>
            <a:normAutofit/>
          </a:bodyPr>
          <a:lstStyle/>
          <a:p>
            <a:pPr algn="ctr"/>
            <a:r>
              <a:rPr lang="pt-BR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EXIGÊNCIAS ATUAIS PARA AS PEÇAS ORÇAMENTÁRIAS</a:t>
            </a:r>
            <a:endParaRPr lang="pt-BR" sz="27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9" y="1916832"/>
            <a:ext cx="6347714" cy="3672409"/>
          </a:xfrm>
        </p:spPr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Participação 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Social: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1º da CF (Estado Democrático de Direitos) e art. 48 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LRF (participação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popular);</a:t>
            </a:r>
          </a:p>
          <a:p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Ênfase 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 Realizações e Resultados: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ênfase nos fins (sociedade) e não nos </a:t>
            </a: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meios (administração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Refletir 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realidade: </a:t>
            </a: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LRF (equilíbrio das contas públicas e metas realistas).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69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8691" y="2492896"/>
            <a:ext cx="6347713" cy="803176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RECEITA PREVISTA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410" y="3573016"/>
            <a:ext cx="6984925" cy="604141"/>
          </a:xfrm>
        </p:spPr>
        <p:txBody>
          <a:bodyPr>
            <a:noAutofit/>
          </a:bodyPr>
          <a:lstStyle/>
          <a:p>
            <a:r>
              <a:rPr lang="pt-B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CENÁRIO DE RECEITA PARA O EXERCÍCIO DE 2022</a:t>
            </a:r>
            <a:endParaRPr lang="pt-B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97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482681" cy="587152"/>
          </a:xfrm>
        </p:spPr>
        <p:txBody>
          <a:bodyPr>
            <a:norm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EVOLUÇÃO DA RECEITA - PREFEITURA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Espaço Reservado para Conteúdo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268976"/>
              </p:ext>
            </p:extLst>
          </p:nvPr>
        </p:nvGraphicFramePr>
        <p:xfrm>
          <a:off x="609600" y="1314754"/>
          <a:ext cx="7706816" cy="4562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607346" y="6042025"/>
            <a:ext cx="6347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Média de Crescimento de 2017 a 2020 = 11,62%</a:t>
            </a:r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0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3927</TotalTime>
  <Words>3088</Words>
  <Application>Microsoft Office PowerPoint</Application>
  <PresentationFormat>Apresentação na tela (4:3)</PresentationFormat>
  <Paragraphs>972</Paragraphs>
  <Slides>33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40" baseType="lpstr">
      <vt:lpstr>Arial</vt:lpstr>
      <vt:lpstr>Calibri</vt:lpstr>
      <vt:lpstr>Times New Roman</vt:lpstr>
      <vt:lpstr>Trebuchet MS</vt:lpstr>
      <vt:lpstr>Wingdings</vt:lpstr>
      <vt:lpstr>Wingdings 3</vt:lpstr>
      <vt:lpstr>Facetado</vt:lpstr>
      <vt:lpstr>Audiência Pública  Projeto de Lei LOA 2022</vt:lpstr>
      <vt:lpstr>OBJETIVO DA AUDIÊNCIA</vt:lpstr>
      <vt:lpstr>LOA - LEI ORÇAMENTÁRIA ANUAL  </vt:lpstr>
      <vt:lpstr>LOA – LEI ORÇAMENTÁRIA ANUAL</vt:lpstr>
      <vt:lpstr>Apresentação do PowerPoint</vt:lpstr>
      <vt:lpstr>INTEGRAÇÃO ENTRE AS PEÇAS DE PLANEJAMENTO</vt:lpstr>
      <vt:lpstr>EXIGÊNCIAS ATUAIS PARA AS PEÇAS ORÇAMENTÁRIAS</vt:lpstr>
      <vt:lpstr>RECEITA PREVISTA</vt:lpstr>
      <vt:lpstr>EVOLUÇÃO DA RECEITA - PREFEITURA</vt:lpstr>
      <vt:lpstr>PROJEÇÃO/CENÁRIO DA RECEITA CONSOLIDADO</vt:lpstr>
      <vt:lpstr>DISTRIBUIÇÃO DAS RECEITAS</vt:lpstr>
      <vt:lpstr>EMENDAS PARLAMENTARES</vt:lpstr>
      <vt:lpstr>DESPESA FIXADA</vt:lpstr>
      <vt:lpstr>LOA – ESTRUTURA DA DESPESA</vt:lpstr>
      <vt:lpstr>DISTRIBUIÇÃO POR ENTIDADE</vt:lpstr>
      <vt:lpstr>METAS DE DESPESA POR SECRETARIA</vt:lpstr>
      <vt:lpstr>DISTRIBUIÇÃO POR SECRETARIA</vt:lpstr>
      <vt:lpstr>DISTRIBUIÇÃO POR FUNÇÃO DE GOVERNO</vt:lpstr>
      <vt:lpstr>DISTRIBUIÇÃO POR NATUREZA DE DESPESA</vt:lpstr>
      <vt:lpstr>DISTRIBUIÇÃO POR ÓRGÃO/ ELEMENTO DE DESPESA</vt:lpstr>
      <vt:lpstr>DISTRIBUIÇÃO POR ÓRGÃO/ELEMENTO DE DESPESA</vt:lpstr>
      <vt:lpstr>DISTRIBUIÇÃO POR ÓRGÃO/ELEMENTO DE DESPESA</vt:lpstr>
      <vt:lpstr>DISTRIBUIÇÃO POR ÓRGÃO/ELEMENTO DE DESPESA</vt:lpstr>
      <vt:lpstr>DISTRIBUIÇÃO POR ÓRGÃO/ELEMENTO DE DESPESA</vt:lpstr>
      <vt:lpstr>DISTRIBUIÇÃO POR ÓRGÃO/ELEMENTO DE DESPESA</vt:lpstr>
      <vt:lpstr>DISTRIBUIÇÃO POR ÓRGÃO/ELEMENTO DE DESPESA</vt:lpstr>
      <vt:lpstr>DISTRIBUIÇÃO POR ÓRGÃO/ELEMENTO DE DESPESA</vt:lpstr>
      <vt:lpstr>DISTRIBUIÇÃO POR ÓRGÃO/ELEMENTO DE DESPESA</vt:lpstr>
      <vt:lpstr>DISTRIBUIÇÃO POR ÓRGÃO/ELEMENTO DE DESPESA</vt:lpstr>
      <vt:lpstr>DISTRIBUIÇÃO POR ÓRGÃO/ELEMENTO DE DESPESA</vt:lpstr>
      <vt:lpstr>DISTRIBUIÇÃO POR ÓRGÃO/ELEMENTO DE DESPESA</vt:lpstr>
      <vt:lpstr>DISTRIBUIÇÃO POR ÓRGÃO/ ELEMENTO DE DESPESA</vt:lpstr>
      <vt:lpstr>AGRADECEMOS A ATENÇÃO E A PRESENÇA DE TODOS!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pc pc</dc:creator>
  <cp:lastModifiedBy>user</cp:lastModifiedBy>
  <cp:revision>1077</cp:revision>
  <dcterms:created xsi:type="dcterms:W3CDTF">2015-09-12T12:44:38Z</dcterms:created>
  <dcterms:modified xsi:type="dcterms:W3CDTF">2021-11-25T11:33:54Z</dcterms:modified>
</cp:coreProperties>
</file>