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68" r:id="rId3"/>
    <p:sldId id="318" r:id="rId4"/>
    <p:sldId id="262" r:id="rId5"/>
    <p:sldId id="269" r:id="rId6"/>
    <p:sldId id="275" r:id="rId7"/>
    <p:sldId id="265" r:id="rId8"/>
    <p:sldId id="263" r:id="rId9"/>
    <p:sldId id="315" r:id="rId10"/>
    <p:sldId id="316" r:id="rId11"/>
    <p:sldId id="325" r:id="rId12"/>
    <p:sldId id="304" r:id="rId13"/>
    <p:sldId id="319" r:id="rId14"/>
    <p:sldId id="320" r:id="rId15"/>
    <p:sldId id="321" r:id="rId16"/>
    <p:sldId id="322" r:id="rId17"/>
    <p:sldId id="323" r:id="rId18"/>
    <p:sldId id="324" r:id="rId19"/>
    <p:sldId id="326" r:id="rId20"/>
    <p:sldId id="327" r:id="rId21"/>
    <p:sldId id="328" r:id="rId22"/>
    <p:sldId id="329" r:id="rId23"/>
    <p:sldId id="330" r:id="rId24"/>
    <p:sldId id="331" r:id="rId25"/>
    <p:sldId id="332" r:id="rId26"/>
    <p:sldId id="333" r:id="rId27"/>
    <p:sldId id="334" r:id="rId28"/>
    <p:sldId id="335" r:id="rId29"/>
    <p:sldId id="336" r:id="rId30"/>
    <p:sldId id="337" r:id="rId31"/>
    <p:sldId id="338" r:id="rId32"/>
    <p:sldId id="314" r:id="rId33"/>
    <p:sldId id="276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>
      <p:cViewPr varScale="1">
        <p:scale>
          <a:sx n="87" d="100"/>
          <a:sy n="87" d="100"/>
        </p:scale>
        <p:origin x="128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200C1-4E48-4717-81C4-4195D0375C46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DE225-0955-48D0-BFDD-4899E8004DC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5913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017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126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6069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913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2490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0486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345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712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4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028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52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02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16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4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58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83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347A-40A0-484B-9010-84B4BC922F02}" type="datetimeFigureOut">
              <a:rPr lang="pt-BR" smtClean="0"/>
              <a:pPr/>
              <a:t>24/09/2021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01F209-9963-4E57-BF0B-44F0428218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05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2569451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pt-BR" sz="5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Audiência Pública </a:t>
            </a:r>
            <a: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Projeto de Lei LDO 2022</a:t>
            </a:r>
            <a:endParaRPr lang="pt-BR" sz="5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07704" y="4476665"/>
            <a:ext cx="6048672" cy="1040567"/>
          </a:xfrm>
        </p:spPr>
        <p:txBody>
          <a:bodyPr>
            <a:normAutofit/>
          </a:bodyPr>
          <a:lstStyle/>
          <a:p>
            <a:pPr algn="ctr"/>
            <a:r>
              <a:rPr lang="pt-BR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Município de Ipiranga do Norte - MT</a:t>
            </a:r>
            <a:endParaRPr lang="pt-BR" sz="27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60648"/>
            <a:ext cx="2025185" cy="225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79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/>
          </a:bodyPr>
          <a:lstStyle/>
          <a:p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PROJEÇÃO DE RECEITA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2160591"/>
            <a:ext cx="7922842" cy="476322"/>
          </a:xfrm>
        </p:spPr>
        <p:txBody>
          <a:bodyPr>
            <a:normAutofit/>
          </a:bodyPr>
          <a:lstStyle/>
          <a:p>
            <a:r>
              <a:rPr lang="pt-BR" sz="1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CENÁRIO DE RECEITA PARA OS EXERCÍCIOS DE 2022 A </a:t>
            </a:r>
            <a:r>
              <a:rPr lang="pt-BR" sz="1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02649"/>
            <a:ext cx="6347713" cy="576064"/>
          </a:xfrm>
        </p:spPr>
        <p:txBody>
          <a:bodyPr>
            <a:noAutofit/>
          </a:bodyPr>
          <a:lstStyle/>
          <a:p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PROJEÇÃO/CENÁRIO DA RECEITA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783012"/>
              </p:ext>
            </p:extLst>
          </p:nvPr>
        </p:nvGraphicFramePr>
        <p:xfrm>
          <a:off x="395536" y="678713"/>
          <a:ext cx="8424937" cy="5989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080121"/>
                <a:gridCol w="1080120"/>
                <a:gridCol w="1008112"/>
                <a:gridCol w="1152128"/>
                <a:gridCol w="864096"/>
                <a:gridCol w="864096"/>
                <a:gridCol w="936104"/>
              </a:tblGrid>
              <a:tr h="409698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ARRECADADO 2019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ARRECADADO 2020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ORÇAMENTO</a:t>
                      </a:r>
                      <a:r>
                        <a:rPr lang="pt-BR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REESTIMATIVA ARREC. 2021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4102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CORRENTES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41.450.383,75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48.078.613,24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47.638.680,00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55.072.485,51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58.643.660,00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64.327.063,00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70.492.294,00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9698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IMPOSTOS, TAXAS E CONTRIB. MELHORIA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6.808.880,26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6.562.385,06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8.196.390,00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7.548.148,57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8.510.560,00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9.216.590,00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9.945.310,00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1203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CONTRIBUIÇÕES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951.518.48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1.078.237,53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1.375.350,00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1.334.861,98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1.544.000,00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1.621.200,00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1.774.300,00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0834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PATRIMONIAL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902.096,37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70.510,28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472.900,00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506.848,19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702.000,00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742.200,00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812.500,00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1203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DE SERVIÇOS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890.102,54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1.018.066,08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984.235,00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943.271,80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1.034.000,00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1.122.963,00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1.150.600,00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925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 CORRENTES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31.489.622,71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38.901.366,71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36.145.170,00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43.989.282,23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46.399.440,00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51.161.970,00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56.332.810,00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925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 RECEITAS CORRENTES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408.163,39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448.047,58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464.635,00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750.072,74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453.660,00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462.140,00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476.774,00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72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DE CAPITAL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1.928.545,69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2.933.232,69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4.302.000,00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459.596,00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4.320.000,00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3.860.000,00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925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OPERAÇÕES DE CRÉDITO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1203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ALIENAÇÃO DE BENS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6699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TRANSFERÊNCIAS</a:t>
                      </a:r>
                      <a:r>
                        <a:rPr lang="pt-BR" sz="9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CAPITAL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1.928.545,69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2.933.232,69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4.402.000,00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459.956,00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4.220.000,00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3.000.000,00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3.750.000,00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6699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OUTRAS RECEITAS DE CAPITAL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925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INTRA-ORÇAMENTÁRIAS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1.252.092,34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1.471.793,63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1.818.620,00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1.804.414,89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2.099.000,00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2.200.000,00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2.364.000,00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4952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44.631.021,78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52.483.639,56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53.759.300,00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57.336.496,39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69.577.063,00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76.716.294,00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1203">
                <a:tc>
                  <a:txBody>
                    <a:bodyPr/>
                    <a:lstStyle/>
                    <a:p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1203">
                <a:tc>
                  <a:txBody>
                    <a:bodyPr/>
                    <a:lstStyle/>
                    <a:p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34744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VARIAÇÃO %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17,59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9,25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10,26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VARIAÇÃO R$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7.852.617,78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1.275.660,44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4.852.856,83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7.726.163,61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4.514.403,00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7.139.231,00</a:t>
                      </a:r>
                      <a:endParaRPr lang="pt-BR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40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2132856"/>
            <a:ext cx="6554689" cy="3683496"/>
          </a:xfrm>
        </p:spPr>
        <p:txBody>
          <a:bodyPr>
            <a:normAutofit/>
          </a:bodyPr>
          <a:lstStyle/>
          <a:p>
            <a:pPr algn="ctr"/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ANEXO DAS METAS E </a:t>
            </a: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PRIORIDADES -</a:t>
            </a: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 LDO </a:t>
            </a:r>
            <a:b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2022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ANEXO DAS METAS E </a:t>
            </a:r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PRIORIDADES - PROJETO </a:t>
            </a:r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LDO EXERCÍCIO </a:t>
            </a:r>
            <a:r>
              <a:rPr lang="pt-B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Anexo contém o segmento da programação do PPA que merece atenção especial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administração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lei orçamentária do exercício financeiro que se segue.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prioridades são elencadas por programas, produtos, meta físicas e metas financeiras.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fins de apresentação serão demonstrados os programas, ações e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valores.</a:t>
            </a:r>
            <a:endParaRPr lang="pt-B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ENTIDADE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375422"/>
              </p:ext>
            </p:extLst>
          </p:nvPr>
        </p:nvGraphicFramePr>
        <p:xfrm>
          <a:off x="609600" y="2160588"/>
          <a:ext cx="63484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4368"/>
                <a:gridCol w="26740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ENTIDADE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  <a:endParaRPr lang="pt-BR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CAMARA MUNICIPAL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R$ 2.697.223,00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PREVIDÊNCIA MUNICIPAL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R$ 4.168.000,00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SAAE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R$ 1.035.760,00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PREFEITURA</a:t>
                      </a:r>
                      <a:r>
                        <a:rPr lang="pt-BR" sz="17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R$ 57.161.677,00</a:t>
                      </a:r>
                      <a:endParaRPr lang="pt-BR" sz="17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R$ 65.062.660,00</a:t>
                      </a:r>
                      <a:endParaRPr lang="pt-BR" sz="17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4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SECRETARIA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315915"/>
              </p:ext>
            </p:extLst>
          </p:nvPr>
        </p:nvGraphicFramePr>
        <p:xfrm>
          <a:off x="609600" y="1340769"/>
          <a:ext cx="7706816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8211"/>
                <a:gridCol w="1423664"/>
                <a:gridCol w="1004941"/>
              </a:tblGrid>
              <a:tr h="384457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SECRETARIA</a:t>
                      </a:r>
                      <a:endParaRPr lang="pt-BR" sz="13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CAMARA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2.697.223,00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GABINETE PREFEITO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1.630.712,00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SEC. GESTÃO,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SEC. EDUCAÇÃO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CULTURA, ESPORTE E LAZER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SEC. INFRAESTRUTURA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SERV. PUBLICOS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17.380.164,52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3779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SEC. AGRIC. MEIO AMB. IND. COM. SERV. E TURISMO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1.787.510,00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SEC. DE SAUDE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11.504.300,00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3779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SEC. TRABALHO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ASSISTENCIA SOCIAL E HABITACAO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SAAE SERVICO AUTONOMO AGUA E ESGOTO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1.035.760,00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FUNDO MUNICIPAL PREVIDENCIA SOCIAL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4.168.000,00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RESERVA CONTINGÊNCIA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4457">
                <a:tc>
                  <a:txBody>
                    <a:bodyPr/>
                    <a:lstStyle/>
                    <a:p>
                      <a:pPr algn="l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GERAL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3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76"/>
          </a:xfrm>
        </p:spPr>
        <p:txBody>
          <a:bodyPr>
            <a:noAutofit/>
          </a:bodyPr>
          <a:lstStyle/>
          <a:p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PROGRAMAS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365991"/>
              </p:ext>
            </p:extLst>
          </p:nvPr>
        </p:nvGraphicFramePr>
        <p:xfrm>
          <a:off x="609599" y="1254461"/>
          <a:ext cx="7994847" cy="5528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495"/>
                <a:gridCol w="1360244"/>
                <a:gridCol w="919108"/>
              </a:tblGrid>
              <a:tr h="303777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72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0001 PROCESSO LEGISLATIVO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2.697.223,00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0002 GESTÃO GOVERNAMENTAL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11.539.220,40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0003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IPIRANGA MAIS CONTROLE SOCIAL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0298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0004 EXCELENCIA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 ATENDIMENTO – GESTAO DE RESULTADOS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0005 IPIRANGA MAIS CONSCIÊNCIA FISCAL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205.268,29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0006 OPERAÇÕES ESPECIAIS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1.313.728,52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0007 IPIRANGA MAIS APOIO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AGRICULTURA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0008 IPIRANGA MAIS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CONSCIÊNCIA NO TRÂNSITO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0009 IPIRANGA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MAIS EDUCAÇÃO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14.083.754,79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0010 IPIRANGA MAIS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CULTURA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0011 IPIRANGA MAIS ESPORTE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923.100,00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0012 IPIRANGA MODERNIZADA E ESTRUTURADA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10.959.325,00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16,84%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0013 IPIRANGA CIDADE MAIS LIMPA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0014 IPIRANGA CIDADE MAIS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ILUMINADA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0015 IPIRANGA DESENVOLVIDA,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RUMO AO CRESCIMENTO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0016 IPIRANGA NOSSA TERRA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0017 IPIRANGA MAIS SAÚDE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8.753.900,00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13,45%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5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0018 IPIRANGA MAIS LAZER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73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/>
          </a:bodyPr>
          <a:lstStyle/>
          <a:p>
            <a:r>
              <a:rPr lang="pt-B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PROGRAMAS</a:t>
            </a:r>
            <a:endParaRPr lang="pt-B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586122"/>
              </p:ext>
            </p:extLst>
          </p:nvPr>
        </p:nvGraphicFramePr>
        <p:xfrm>
          <a:off x="609599" y="1412875"/>
          <a:ext cx="7706818" cy="4439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561"/>
                <a:gridCol w="1296144"/>
                <a:gridCol w="1008113"/>
              </a:tblGrid>
              <a:tr h="359941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PROGRAMA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0019 IPIRANGA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MAIS SOCIAL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2.089.200,00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0020 IPIRANGA MAIS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SEGURANÇA E CIDADANIA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0021 IPIRANGA MAIS MORADIA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0022 IPIRANGA MAIS SANEAMENTO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4.551.540,00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0023 COMBATE A PANDEMIA COVID 19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0024 GESTAO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 POLÍTICA DO INSTITUTO DE PREVIDÊNCIA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416.080,00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0025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GESTÃO DE CONCESSÃO DOS BENEFÍCIOS PREVIDENCIÁRIOS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0026 IPIRANGA MAIS SUSTENTABILIDADE AMBIENTAL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0098 RESERVA ORÇAMENTÁRIA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RPPS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2.906.920,00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0099 RESERVA DE CONTINGÊNCIA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GERAL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8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METAS E PRIORIDADES DA ADMINISTRAÇÃO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METAS POR ÓRGÃO/AÇÃO</a:t>
            </a:r>
            <a:endParaRPr lang="pt-BR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0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602447"/>
              </p:ext>
            </p:extLst>
          </p:nvPr>
        </p:nvGraphicFramePr>
        <p:xfrm>
          <a:off x="609600" y="1341438"/>
          <a:ext cx="7923213" cy="4787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2520"/>
                <a:gridCol w="1728192"/>
                <a:gridCol w="1152501"/>
              </a:tblGrid>
              <a:tr h="396030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CÂMARA MUNICIPAL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2.697.223,00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4,15%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1406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10010 AQUIS. EQUIP. /MAT.</a:t>
                      </a:r>
                      <a:r>
                        <a:rPr lang="pt-BR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PERMANENTES - CÂMARA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10020 CONSTRUÇÃO DO PACO</a:t>
                      </a:r>
                      <a:r>
                        <a:rPr lang="pt-BR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LEGISLATIVO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216.823,00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0,33%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20010 MANUT. ENC. C/ CÂMARA</a:t>
                      </a:r>
                      <a:r>
                        <a:rPr lang="pt-BR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2.470.000,00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3,80%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20020 MANUT</a:t>
                      </a:r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ENC. CÂMARA MIRIM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 GABINETE PREFEITO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1.630.712,00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2,51%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MANUT. ENC. GABINETE PREFEITO E VICE PREFEITO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817.300,00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1,26%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MANUT. CONTROLADORIA GERAL DO MUNICÍPIO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254.160,00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DE ATOS OFICIAIS E INSTITUCIONAIS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MANUT. ENC. ASSESSORIA JURÍDICA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340.352,00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03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MANUT. ENC. C/ IMPRENSA OFICIAL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188.900,00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0,29%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37228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91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DA  AUDIÊNCIA PÚBLICA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71600" y="2060848"/>
            <a:ext cx="7488832" cy="3880773"/>
          </a:xfrm>
        </p:spPr>
        <p:txBody>
          <a:bodyPr>
            <a:normAutofit/>
          </a:bodyPr>
          <a:lstStyle/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discussão das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Diretrizes Orçamentárias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demais Metas Prioritárias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de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legal:</a:t>
            </a:r>
          </a:p>
          <a:p>
            <a:pPr marL="0" indent="0">
              <a:buNone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Responsabilidade Fiscal – art.48;</a:t>
            </a:r>
          </a:p>
          <a:p>
            <a:pPr marL="0" indent="0">
              <a:buNone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10.257/2001 – Estatuto das Cidades - art. 44.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4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970946"/>
              </p:ext>
            </p:extLst>
          </p:nvPr>
        </p:nvGraphicFramePr>
        <p:xfrm>
          <a:off x="609600" y="1268413"/>
          <a:ext cx="8139114" cy="540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2600"/>
                <a:gridCol w="1584176"/>
                <a:gridCol w="792338"/>
              </a:tblGrid>
              <a:tr h="300053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 SEC. GESTÃO,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5.684.857,29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8,74%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10050 REALIZAÇÃO CONCURSO PÚBLICO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PROCESSO SELETIVO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10060 IMPL. PROG. ATENÇÃO,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VIGILÂNCIA DA SAÚDE DO SERVIDOR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QUALIFICAÇÃO DO SERVIDOR PÚBLICO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20090 INCENTIVO A ARRECADAÇÃO E EDUCAÇÃO TRIBUTÁRIA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205.268,29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20100 CONTRIBUIÇÃO DO PASEP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582.389,00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0,90% 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20110 MANUT. ENC. C/ COORDENADORIA DE GESTÃO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2.671.700,00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ENC. C/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COORDENADORIA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PLANEJAMENTO E FINANÇAS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2.112.000,00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CONSELHOS MUNICIPAIS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SEC. EDUCAÇÃO, CULTURA,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ESPORTE E LAZER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10070 CONST. REF. AMPL. ESPAÇOS RECREATIVOS E DE LAZER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10080 CONST. REF. AMPL. ESPAÇOS ESPORTIVOS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10090 CONST. REF. AMPL. UNID. ENSINO FUNDAMENTAL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10100 CONST. REF. AMPL. UNID. ENSINO INFANTIL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10120 CONST.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EQUIPAR PISTA CAMINHADA E CICLOVIA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10130 CRIAR E EQUIPAR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PARQUE FLORESTAL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10140 DIST. KITS ESCOLARES (UNIFORMES E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MATERIAIS)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25864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0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067224"/>
              </p:ext>
            </p:extLst>
          </p:nvPr>
        </p:nvGraphicFramePr>
        <p:xfrm>
          <a:off x="609600" y="1268413"/>
          <a:ext cx="7994649" cy="5328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592"/>
                <a:gridCol w="1368152"/>
                <a:gridCol w="935905"/>
              </a:tblGrid>
              <a:tr h="313467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SEC. EDUCAÇÃO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CULTURA, ESPORTE E LAZER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10160 IMPL. SISTEMA PÚBLICO MUNICIPAL DE ENSINO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10180 AQUIS. VEÍCULOS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EQUIPAMENTOS P/ O ESPORTE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10190 AQUIS.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VEÍCULOS E QUIPAMENTOS P/ SEC. EDUCAÇÃO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20140 MANUT. ENC. C/ SECRETARIA EDUCAÇÃO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730.478,40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20150 APOIO E REALIZAÇÃO EVENTOS RECREATIVOS E DE LAZER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MANUT. TRANSPORTE ESCOLAR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20170 ALIMENTAÇÃO ESCOLAR – ENSINO FUNDAMENTAL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20180 ALIMENTAÇÃO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ESCOLAR – PRÉ ESCOLA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20190 ALIMENTAÇÃO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ESCOLAR – CMEI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20200 ALIMENTAÇÃO ESCOLAR – EDUCAÇÃO ESPECIAL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20210 APOIO A PARCERIAS C/ ENSINO SUPERIOR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20220 FORMAÇÃO CONTINUADA PROFISSIONAIS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EDUCAÇÃO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20230 MANUT. ATIV. ESCOLA MUN. NSA SENHORA APARECIDA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2.142.859,99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ATIV. CMEI PRIMEIROS PASSOS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3467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ATIV. ESCOLA MUN. CRESCER E APRENDER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535.034,80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95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2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634978"/>
              </p:ext>
            </p:extLst>
          </p:nvPr>
        </p:nvGraphicFramePr>
        <p:xfrm>
          <a:off x="609600" y="1268413"/>
          <a:ext cx="7994649" cy="532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568"/>
                <a:gridCol w="1512168"/>
                <a:gridCol w="1007913"/>
              </a:tblGrid>
              <a:tr h="296052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 SEC. EDUCAÇÃO, CULTURA,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ESPORTE E LAZER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16.540.733,19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25,42%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20260 MANUT. ATIV. FUNDEB 70% - PRE ESCOLA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1.408.000,00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20270 MANUT. ATIV. FUNDEB 70%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CMEI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1.930.600,00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20280 MANUT. ATIV. FUNDEB 70% - EDUCAÇÃO ESPECIAL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20290 MANUT. ATIV. FUNDEB 70% - ENSINO FUNDAMENTAL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3.402.960,00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20300 IMPLANTAÇÃO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GRADUAL DE ENSINO EM TEMPO INTEGRAL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20310 TRANSFERÊNCIA AS APMS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20320 ATENDIMENTOS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ESPORTIVOS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20330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APOIO AO ESPORTE AMADOR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20340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ATIV. DEPARTAMENTO ESPORTE E LAZER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163.100,00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20350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ENC. C/ DEPARTAMENTO CULTURA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20360 APOIO E INCENTIVOS A ATIVIDADES CULTURAIS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20370 MANUT. BIBLIOTECA PÚBLICA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20380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ATIV. FUNDEB 30% - PRÉ ESCOLA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20390 MANUT. ATIV. FUNDEB 30% - CMEI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20400 MANUT. ATIV. FUNDEB 30% - ENSINO FUNDAMENTAL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6052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20410 FORT. AÇÕES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ALFABETIZAÇÃO ENSINO FUNDAMENTAL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194" y="695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73893"/>
              </p:ext>
            </p:extLst>
          </p:nvPr>
        </p:nvGraphicFramePr>
        <p:xfrm>
          <a:off x="609600" y="1268413"/>
          <a:ext cx="8066088" cy="5400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4568"/>
                <a:gridCol w="1656184"/>
                <a:gridCol w="935336"/>
              </a:tblGrid>
              <a:tr h="300053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SEC. INFRAESTRUTURA E SERVIÇOS PÚBLICOS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17.380.164,52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26,71%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10200 CONST. AMPL.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REFORMA PRÉDIOS PÚBLICOS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10210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PROMOVER INFRAEST. E REGULAR. SETOR DE CHÁCARAS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10220 IMPL. SISTEMA DE ESGOTAMENTO SANITÁRIO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10230 EXEC.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OBRAS PAVIM. DRENAGEM RECUP. ASFÁLTICA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10240 IMPL. MUNICIPALIZAÇÃO DO TRÂNSITO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10250 IMPL.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COLETA SELETIVA DO LIXO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10260 EXEC. OBRAS URBANIZ. PAISAGEM MOBILID. ACESSIBILID.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10270 IMPL. PROJETO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CIDADE DIGITAL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10280 MODERNIZAÇÃO REDE ALTA TENSÃO – AVENIDAS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PRAÇAS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10290 AMPL. E MELHORIA SISTEMA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ABASTECIMENTO DE ÁGUA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10300 AMPL. CAPACIDADE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GERAÇÃO ENERGIA ELÉTRICA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10310 AMPL. MELHORIA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SISTEMA VIDEO MONITORAMENTO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10320 REALIZAÇÃO DE PARCERIAS NA SEGURANÇA PÚBLICA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CONSTRUIR E EQUIPAR A CASA MORTUÁRIA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APOIO A IMPL. DE DEPÓSITO DE SUCATAS/FERRO VELHO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005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20420 MANUT. ENC. C/ FÁBRICA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TUBOS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95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0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941165"/>
              </p:ext>
            </p:extLst>
          </p:nvPr>
        </p:nvGraphicFramePr>
        <p:xfrm>
          <a:off x="609600" y="1484313"/>
          <a:ext cx="8066088" cy="5185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584"/>
                <a:gridCol w="1584176"/>
                <a:gridCol w="863328"/>
              </a:tblGrid>
              <a:tr h="305003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 SEC. INFRAESTRUTURA E SERVIÇOS PÚBLICOS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17.380.164,52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26,71%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20430 MANUT. DEPARTAMENTO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SERVIÇOS PÚBLICOS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311.925,00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20440 MANUT. DEPARTAMENTO INFRAESTRUTURA E TRANSPORTE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3.958.400,00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20450 MANUT. DEPARTAMENTO FROTAS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3.039.000,00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20460 EXECUÇÃO DA LIMPEZA URBANA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20470 MELHORIAS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SISTEMA ILUMINAÇÃO PÚBLICA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20480 MANUT. CONST. RECUPER. PONTES E BUEIROS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1.051.000,00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20490 AMORTIZAÇÃO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ENCARGOS DÍVIDA PÚBLICA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731.339,52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20500 GESTÃO E MANUTENÇÃO DO CEMITÉRIO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SEC. AGRIC. MEIO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AMB. IND. COM. SERVIÇOS E TURISMO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1.787.510,00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10360 APOIO P/ REALIZAÇÃO DA FEIRA, RODEIO E EXPOSIÇÕES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10380 CONTRUÇÃO DO TRANSBORDO DO LIXO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10390 IMPL.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 SALA DO EMPREENDEDOR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10400 REALIZAÇÃO DE PARCERIAS PÚBLICO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PRIVADAS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10410 PARC. E INCENT.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IMPL. DE NOVOS EMPREENDIMENTOS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5003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10420 APOIO A ASSOCIAÇÕES E COOPERATIVAS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727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09661"/>
              </p:ext>
            </p:extLst>
          </p:nvPr>
        </p:nvGraphicFramePr>
        <p:xfrm>
          <a:off x="609600" y="1412875"/>
          <a:ext cx="799464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6616"/>
                <a:gridCol w="1224136"/>
                <a:gridCol w="863897"/>
              </a:tblGrid>
              <a:tr h="284026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 SEC. AGRIC. MEIO AMB. IND. COM. SERVIÇOS E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TURISMO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1.787.510,00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10430 IMPLANTAÇÃO DE CADEIAS DE TURISMO E NEGÓCIOS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10440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APOIO A AGRICULTURA E A PECUÁRIA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10450 RECUPERAÇÃO DE ÁREAS DEGRADADAS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10460 IMPLANTAÇÃO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CÓDIGO AMBIENTAL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20510 MANUT. ENC. DEPART. AGRIC. PEC. E MEIO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AMBIENTE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250.280,00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20520 MANUT. ENC. DEPART. IND. COM. SERVIÇOS E TURISMO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96.230,00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20530 MANUT. VIVEIRO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20540 APOIO A AGRICULTURA FAMILIAR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SEC.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SAÚDE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11.504.300,00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17,68%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10470 CONST. REF. AMPL. DE PSFS E UNIDADES DE SAÚDE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10480 AQUIS. DE VEÍCULOS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/AMBULÂNCIAS/EQUIP. DIVERSOS – MAC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10490 REALIZAÇÃO DE CAMPANHAS EDUCACIONAIS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 PREVENTIVAS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10500 CONST. E EQUIPAR LABORATÓRIO ANÁLISES CLÍNICAS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10510 APOIO A MÉTODO DE TRATAMENTO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SAÚDE, TERAPIA/NAT.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10520 AQUISIÇÃO VEÍCULOS/AMBULÂNCIAS/EQUIP. DIVERSOS -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APS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10530 CONST. AMPL. REF.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UNIDADE DE SAÚDE - MAC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77053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5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370390"/>
              </p:ext>
            </p:extLst>
          </p:nvPr>
        </p:nvGraphicFramePr>
        <p:xfrm>
          <a:off x="609600" y="1412875"/>
          <a:ext cx="799464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592"/>
                <a:gridCol w="1368152"/>
                <a:gridCol w="935905"/>
              </a:tblGrid>
              <a:tr h="284026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 – SEC. SAÚDE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11.504.300,00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17,68%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10540 APOIO NO CONTROLE DE ANIMAIS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RUA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10550 CONSTRUÇÃO DA LAVANDERIA MUNICIPAL DE SAÚDE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20550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ENC. C/ SECRETARIA MUNICIPAL DE SAÚDE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2.666.400,00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20560 MANUT. DOS PSFS – APS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2.739.000,00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20570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MANUT. DOS SERVIÇOS DE URGÊNCIA E EMERGÊNCIA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2.591.500,00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20580 MANUT. DE CONSULTAS/EXAMES/CIRURGIAS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ESPECIALIZADAS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20590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MANUT. SERVIÇOS VIGILÂNCIA SAÚDE EPIDEMIOLÓGICA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20600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MANUT. SERVIÇOS VIGILÂNCIA SAÚDE SANITÁRIA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34.400,00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20610 MANUT. FARMÁCIA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605.000,000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20620 COMBATE A PANDEMIA COVID 19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20630 MANUT. DO AME – AMBULAT. MULTIPROF. DE ESPECIALIDADES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20640 MANUT. ACADEMIA DA SAÚDE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SEC. TRABALHO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ASSISTÊNCIA SOCIAL E HABITAÇÃO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10580 APOIO NA IMPL. CURSOS TÉCNICOS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PROFISSIONALIZANTES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10590 APOIO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PROJETOS SOCIAIS COM O TERCEIRO SETOR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4026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10600 AQUISIÇÃO VEÍCULOS EQUIPAMENTOS DIVERSOS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132189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1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13178"/>
              </p:ext>
            </p:extLst>
          </p:nvPr>
        </p:nvGraphicFramePr>
        <p:xfrm>
          <a:off x="609599" y="1412776"/>
          <a:ext cx="799464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2641"/>
                <a:gridCol w="1152128"/>
                <a:gridCol w="719880"/>
              </a:tblGrid>
              <a:tr h="280001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 SEC. TRABALHO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ASSISTÊNCIA SOCIAL E HABITAÇÃO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2.483.400,00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3,82%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10620 APRIMORAR E MANTER O PROGRAMA MENOR APRENDIZ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10630 CONSTRUÇÃO DO CRAS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10650 APOIAR INICIATIVAS P/ IMPLANTAÇÃO DA CASA DE PASSAGEM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10660 IMPLANTAÇÃO DO PROJETO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LUZ DO AMANHÂ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20650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MANUT. ENC. SECRETARIA AÇÃO SOCIAL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727.200,00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20660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SERVIÇO DE PROTEÇÃO BÁSICA AO PNE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20670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MANUT. ATIVIDADES DO CRAS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20680 SERVIÇO DE PROTEÇÃO SOCIAL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BÁSICA – PAIF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20690 SERVIÇO PROTEÇÃO SOCIAL BÁSICA SCFV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PESSOA IDOSA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92.100,00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20700 SERVIÇO PROTEÇÃO SOCIAL BÁSICA SCFV – CRIANÇA/ADOLESCENTE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20710 GESTÃO DO IGDBF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BOLSA FAMÍLIA E CADASTRO ÚNICO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20720 APOIO AS AÇÕES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 FMCA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20730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ATVIDADES CONSELHO TUTELAR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170.500,00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0,26%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20740 AÇÕES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ENFRENTAMENTO AO COVID 19 – NO SUAS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20750 MANUT. PROGRAMA CRIANÇA FELIZ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0,14%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001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20760 MANUT. PROGRAMA FAMÍLIA ACOLHEDORA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0,09%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95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1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ÓRGÃO/AÇÃO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59487"/>
              </p:ext>
            </p:extLst>
          </p:nvPr>
        </p:nvGraphicFramePr>
        <p:xfrm>
          <a:off x="609600" y="1341438"/>
          <a:ext cx="7850187" cy="5255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584"/>
                <a:gridCol w="1368152"/>
                <a:gridCol w="863451"/>
              </a:tblGrid>
              <a:tr h="35039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ÓRGÃO/AÇÃO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 2022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pt-BR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SAAE SERVIÇO AUTÔNOMO DE ÁGUA E ESGOTO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1.035.760,00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1,59%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10680 AMPLIAÇÃO E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REDE DE DISTRIBUIÇÃO DE ÁGUA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410.120,00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10690 AMPLIAÇÃO E REFORMA DA SEDE DO SAAE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6.420,00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10700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REALIZAR CONCURSO PÚBLICO E PROCESSO SELETIVO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20770 MANUT.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ATIVIDADES DO SAAE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589.220,00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0,91%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FUNDO MUNICIPAL PREVIDÊNCIA SOCIAL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4.168.000,00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6,41%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10710 CONSTRUIR E EQUIPAR SEDE ADMINISTRATIVA DO RPPS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20780 MANUT. AÇÕES FUNDO</a:t>
                      </a:r>
                      <a:r>
                        <a:rPr lang="pt-BR" sz="1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 DE PREVIDÊNCIA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389.080,00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20790 MANUT. BENEFÍCIOS PREVIDENCIÁRIOS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845.000,00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1,30%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20800 REALIZAÇÃO DE CURSOS E CAPACITAÇÃO – PREVIDÊNCIA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99970 RESERVA LEGAL RPPS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2.906.920,00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4,47%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RESERVA DE CONTINGÊNCIA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99990 RESERVA DE CONTINGÊNCIA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150.000,00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0,23%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0394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r>
                        <a:rPr lang="pt-BR" sz="1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GERAL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732" y="116632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20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019200"/>
          </a:xfrm>
        </p:spPr>
        <p:txBody>
          <a:bodyPr>
            <a:noAutofit/>
          </a:bodyPr>
          <a:lstStyle/>
          <a:p>
            <a:pPr algn="ctr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DISTRIBUIÇÃO POR NATUREZA DE DESPESA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300609"/>
              </p:ext>
            </p:extLst>
          </p:nvPr>
        </p:nvGraphicFramePr>
        <p:xfrm>
          <a:off x="609599" y="2204864"/>
          <a:ext cx="691472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9181"/>
                <a:gridCol w="2395548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NATUREZA DE DESPESA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  <a:endParaRPr lang="pt-BR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PESSOAL E ENCARGOS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22.494.727,19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JUROS S/ DÍVIDA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64.671,85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CUSTEIO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24.917.522,00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INVESTIMENTOS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13.132.151,29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AQUISIÇÃO DE IMÓVEIS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730.000,00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AMORTIZAÇÃO DE DÍVIDAS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666.667,67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RESERVA DO RPPS/CONTINGÊNCIA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3.056.920,00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0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DIRETRIZES ORÇAMENTÁRIAS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CONCEITO</a:t>
            </a:r>
            <a:endParaRPr lang="pt-BR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88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</p:spPr>
        <p:txBody>
          <a:bodyPr>
            <a:normAutofit/>
          </a:bodyPr>
          <a:lstStyle/>
          <a:p>
            <a:pPr algn="ctr"/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METAS FISCAIS 2022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2160590"/>
            <a:ext cx="7562801" cy="3880773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METAS DE RESULTADO PRIMÁRIO E NOMINAL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26231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5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59160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METAS FISCAIS 2022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920375"/>
              </p:ext>
            </p:extLst>
          </p:nvPr>
        </p:nvGraphicFramePr>
        <p:xfrm>
          <a:off x="609599" y="1256773"/>
          <a:ext cx="7920880" cy="316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337"/>
                <a:gridCol w="1656184"/>
                <a:gridCol w="1584176"/>
                <a:gridCol w="1294183"/>
              </a:tblGrid>
              <a:tr h="352039"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pt-BR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 TOTAL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69.577.063,00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76.716.294,00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RECEITAS PRIMÁRIAS (I)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62.161.660,00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66.584.863,00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73.429.794,00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</a:t>
                      </a:r>
                      <a:r>
                        <a:rPr lang="pt-BR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TOTAL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65.062.660,00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69.577.063,00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76.716.294,00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DESPESAS PRIMÁRIAS (II)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60.973.203,59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66.511.064,81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73.770.670,13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PRIMÁRIO (III) = (I-II)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1.188.456,41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73.798,19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(-340.876,13)</a:t>
                      </a:r>
                      <a:endParaRPr lang="pt-BR" sz="1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RESULTADO NOMINAL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1.825.784,56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808.968,64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471.623,87</a:t>
                      </a:r>
                      <a:endParaRPr lang="pt-B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DÍVIDA PÚBLICA CONSOLIDADA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1.117.269,26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450.602,59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2039"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DÍVIDA CONSOLIDADA LÍQUIDA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(-1.882.730,74)</a:t>
                      </a:r>
                      <a:endParaRPr lang="pt-BR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(-3.099.397,41)</a:t>
                      </a:r>
                      <a:endParaRPr lang="pt-BR" sz="1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599631" y="4509120"/>
            <a:ext cx="77068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CONCEITOS:</a:t>
            </a:r>
          </a:p>
          <a:p>
            <a:endParaRPr lang="pt-BR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RECEITAS PRIMÁRIAS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DECORREM DE ATIVIDADE FISCAL DO GOVERNO. EX: RECEITAS TRIBUTÁRIAS, RECEITAS DE TRANSFERÊNCIAS.</a:t>
            </a:r>
          </a:p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DESPESAS PRIMÁRIAS: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GASTOS NECESSÁRIOS PARA PROMOVER OS SERVIÇOS PÚBLICOS, DESCONSIDERANDO EMPRÉSTIMOS/FINANCIAMENTOS. EX: PESSOAL, CUSTEIO E INVESTIMENTOS.</a:t>
            </a:r>
          </a:p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 PRIMÁRIO: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 SE NÍVEIS DE GASTOS ORÇAMENTÁRIOS SÃO COMPATÍVEIS COM SUA ARRECADAÇÃO.</a:t>
            </a:r>
          </a:p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DÍVIDA CONSOLIDADA: 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OBRIGAÇÕES FINANCEIRAS PARA AMORTIZAÇÃO EM PRAZO SUPERIOR A 12 MESES.</a:t>
            </a:r>
          </a:p>
          <a:p>
            <a:r>
              <a:rPr lang="pt-B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DÍVIDA CONSOLIDADA LÍQUIDA:</a:t>
            </a:r>
            <a:r>
              <a:rPr 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DÍVIDA LÍQUIDA EM RELAÇÃO AOS VALORES EM CAIXA.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424" y="96329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 futuro dependerá daquilo que fazemos no presente.”</a:t>
            </a:r>
            <a:endParaRPr lang="pt-BR" sz="3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Gandhi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988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AGRADECEMOS A ATENÇÃO E A PRESENÇA DE TODOS!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204864"/>
            <a:ext cx="6347714" cy="3880773"/>
          </a:xfrm>
        </p:spPr>
        <p:txBody>
          <a:bodyPr rtlCol="0">
            <a:normAutofit/>
          </a:bodyPr>
          <a:lstStyle/>
          <a:p>
            <a:pPr algn="just" fontAlgn="auto">
              <a:buFont typeface="Arial"/>
              <a:buChar char="•"/>
              <a:defRPr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 fontAlgn="auto">
              <a:buNone/>
              <a:defRPr/>
            </a:pPr>
            <a:r>
              <a:rPr lang="pt-BR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PODER LEGISLATIVO – GESTÃO 2021/2022</a:t>
            </a:r>
          </a:p>
          <a:p>
            <a:pPr marL="0" indent="0" algn="just" fontAlgn="auto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Presidente: Eluir Cavassin</a:t>
            </a:r>
          </a:p>
          <a:p>
            <a:pPr algn="just" fontAlgn="auto">
              <a:buFont typeface="Arial"/>
              <a:buChar char="•"/>
              <a:defRPr/>
            </a:pPr>
            <a:endParaRPr lang="pt-B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buNone/>
              <a:defRPr/>
            </a:pPr>
            <a:r>
              <a:rPr lang="pt-B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Apresentação: </a:t>
            </a:r>
          </a:p>
          <a:p>
            <a:pPr marL="0" indent="0" algn="ctr" fontAlgn="auto">
              <a:buNone/>
              <a:defRPr/>
            </a:pP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Antônio de Abrantes Alves Neto</a:t>
            </a:r>
          </a:p>
          <a:p>
            <a:pPr algn="just" fontAlgn="auto">
              <a:buFont typeface="Arial"/>
              <a:buChar char="•"/>
              <a:defRPr/>
            </a:pPr>
            <a:endParaRPr lang="pt-BR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2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5153"/>
          </a:xfrm>
        </p:spPr>
        <p:txBody>
          <a:bodyPr>
            <a:normAutofit/>
          </a:bodyPr>
          <a:lstStyle/>
          <a:p>
            <a:pPr algn="ctr"/>
            <a:r>
              <a:rPr lang="pt-BR" sz="3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DIRETRIZES ORÇAMENTÁRIAS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446" y="1556792"/>
            <a:ext cx="7831986" cy="436475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Constituem-se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conjunto de instruções e regras para à concretização de um plano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governamental.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instrumento de planejamento, onde entre outros objetivos, destacam-se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aqueles voltados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elaboração, acompanhamento e execução do orçamento municipal.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legal:</a:t>
            </a:r>
          </a:p>
          <a:p>
            <a:pPr marL="0" indent="0">
              <a:buNone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Federal - art. 165;</a:t>
            </a:r>
          </a:p>
          <a:p>
            <a:pPr marL="0" indent="0">
              <a:buNone/>
            </a:pP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Responsabilidade Fiscal artigo 4º.</a:t>
            </a:r>
            <a:endParaRPr lang="pt-B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5153"/>
          </a:xfrm>
        </p:spPr>
        <p:txBody>
          <a:bodyPr>
            <a:normAutofit/>
          </a:bodyPr>
          <a:lstStyle/>
          <a:p>
            <a:pPr algn="ctr"/>
            <a:r>
              <a:rPr lang="pt-BR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DIRETRIZES ORÇAMENTÁRIAS</a:t>
            </a:r>
            <a:endParaRPr lang="pt-BR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1916833"/>
            <a:ext cx="7850834" cy="3312368"/>
          </a:xfrm>
        </p:spPr>
        <p:txBody>
          <a:bodyPr>
            <a:noAutofit/>
          </a:bodyPr>
          <a:lstStyle/>
          <a:p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Sua principal função é selecionar, dentre as ações previstas no PPA, aquelas que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terão prioridade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execução do orçamento do ano seguinte.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LDO afunila ainda mais o planejamento, preparando a base em que o Orçamento irá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assentar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Funciona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elo entre o PPA e o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Orçamento.</a:t>
            </a:r>
            <a:endParaRPr lang="pt-BR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3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ta para baixo 7"/>
          <p:cNvSpPr/>
          <p:nvPr/>
        </p:nvSpPr>
        <p:spPr>
          <a:xfrm>
            <a:off x="1055651" y="5159230"/>
            <a:ext cx="1056306" cy="11348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lang="pt-BR"/>
          </a:p>
        </p:txBody>
      </p:sp>
      <p:sp>
        <p:nvSpPr>
          <p:cNvPr id="9" name="Seta para baixo 8"/>
          <p:cNvSpPr/>
          <p:nvPr/>
        </p:nvSpPr>
        <p:spPr>
          <a:xfrm>
            <a:off x="3636580" y="4603502"/>
            <a:ext cx="1008063" cy="13954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lang="pt-BR"/>
          </a:p>
        </p:txBody>
      </p:sp>
      <p:sp>
        <p:nvSpPr>
          <p:cNvPr id="10" name="Seta para baixo 9"/>
          <p:cNvSpPr/>
          <p:nvPr/>
        </p:nvSpPr>
        <p:spPr>
          <a:xfrm>
            <a:off x="6012160" y="4603502"/>
            <a:ext cx="1008063" cy="13954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899592" y="321270"/>
            <a:ext cx="6192838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6" charset="0"/>
              <a:buNone/>
              <a:defRPr/>
            </a:pPr>
            <a:r>
              <a:rPr lang="pt-BR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Instrumentos de Planejamento</a:t>
            </a:r>
          </a:p>
        </p:txBody>
      </p:sp>
      <p:sp>
        <p:nvSpPr>
          <p:cNvPr id="12" name="CaixaDeTexto 16"/>
          <p:cNvSpPr txBox="1">
            <a:spLocks noChangeArrowheads="1"/>
          </p:cNvSpPr>
          <p:nvPr/>
        </p:nvSpPr>
        <p:spPr bwMode="auto">
          <a:xfrm>
            <a:off x="1055651" y="6291111"/>
            <a:ext cx="1368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Planejar</a:t>
            </a:r>
          </a:p>
        </p:txBody>
      </p:sp>
      <p:sp>
        <p:nvSpPr>
          <p:cNvPr id="13" name="CaixaDeTexto 17"/>
          <p:cNvSpPr txBox="1">
            <a:spLocks noChangeArrowheads="1"/>
          </p:cNvSpPr>
          <p:nvPr/>
        </p:nvSpPr>
        <p:spPr bwMode="auto">
          <a:xfrm>
            <a:off x="3636580" y="6247045"/>
            <a:ext cx="1368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Orientar</a:t>
            </a:r>
          </a:p>
        </p:txBody>
      </p:sp>
      <p:sp>
        <p:nvSpPr>
          <p:cNvPr id="14" name="CaixaDeTexto 18"/>
          <p:cNvSpPr txBox="1">
            <a:spLocks noChangeArrowheads="1"/>
          </p:cNvSpPr>
          <p:nvPr/>
        </p:nvSpPr>
        <p:spPr bwMode="auto">
          <a:xfrm>
            <a:off x="5948916" y="6291111"/>
            <a:ext cx="13684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Executar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74638"/>
            <a:ext cx="936104" cy="1040115"/>
          </a:xfrm>
          <a:prstGeom prst="rect">
            <a:avLst/>
          </a:prstGeom>
        </p:spPr>
      </p:pic>
      <p:pic>
        <p:nvPicPr>
          <p:cNvPr id="17" name="Picture 2" descr="Resultado de imagem para PPA LDO L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01490"/>
            <a:ext cx="6770072" cy="150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tângulo 17"/>
          <p:cNvSpPr/>
          <p:nvPr/>
        </p:nvSpPr>
        <p:spPr>
          <a:xfrm>
            <a:off x="579788" y="2109456"/>
            <a:ext cx="2114127" cy="3479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Programas com metas </a:t>
            </a:r>
            <a:r>
              <a:rPr lang="pt-B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Administração Pública para as despesas de capital e outras delas decorrentes para as relativas de duração </a:t>
            </a:r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continuada.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3192979" y="2127176"/>
            <a:ext cx="1895266" cy="2933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Compreenderá as metas e as prioridades para cada ano orientando a elaboração do projeto de Lei Orçamentaria Anual – LOA.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5740612" y="2204864"/>
            <a:ext cx="178503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Proverá os recursos necessários para execução das ações ao alcance das metas.</a:t>
            </a: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82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14275"/>
              </p:ext>
            </p:extLst>
          </p:nvPr>
        </p:nvGraphicFramePr>
        <p:xfrm>
          <a:off x="395536" y="2852936"/>
          <a:ext cx="1944216" cy="1440160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2022/2025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Group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469953"/>
              </p:ext>
            </p:extLst>
          </p:nvPr>
        </p:nvGraphicFramePr>
        <p:xfrm>
          <a:off x="4698891" y="550242"/>
          <a:ext cx="971550" cy="11033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Group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015410"/>
              </p:ext>
            </p:extLst>
          </p:nvPr>
        </p:nvGraphicFramePr>
        <p:xfrm>
          <a:off x="6444208" y="489273"/>
          <a:ext cx="971550" cy="1126926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269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Group 1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483770"/>
              </p:ext>
            </p:extLst>
          </p:nvPr>
        </p:nvGraphicFramePr>
        <p:xfrm>
          <a:off x="4769638" y="1968015"/>
          <a:ext cx="971550" cy="1101725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1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Group 1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42624"/>
              </p:ext>
            </p:extLst>
          </p:nvPr>
        </p:nvGraphicFramePr>
        <p:xfrm>
          <a:off x="6517883" y="2019765"/>
          <a:ext cx="971550" cy="1031305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313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Group 1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453164"/>
              </p:ext>
            </p:extLst>
          </p:nvPr>
        </p:nvGraphicFramePr>
        <p:xfrm>
          <a:off x="4769638" y="3405956"/>
          <a:ext cx="971550" cy="11033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Group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108160"/>
              </p:ext>
            </p:extLst>
          </p:nvPr>
        </p:nvGraphicFramePr>
        <p:xfrm>
          <a:off x="6517883" y="3445257"/>
          <a:ext cx="971550" cy="11033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1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409837"/>
              </p:ext>
            </p:extLst>
          </p:nvPr>
        </p:nvGraphicFramePr>
        <p:xfrm>
          <a:off x="4768050" y="5219872"/>
          <a:ext cx="973138" cy="1103313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tblPr>
              <a:tblGrid>
                <a:gridCol w="9731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2" name="Group 1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94292"/>
              </p:ext>
            </p:extLst>
          </p:nvPr>
        </p:nvGraphicFramePr>
        <p:xfrm>
          <a:off x="6588224" y="5219872"/>
          <a:ext cx="971550" cy="1103313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Line 127"/>
          <p:cNvSpPr>
            <a:spLocks noChangeShapeType="1"/>
          </p:cNvSpPr>
          <p:nvPr/>
        </p:nvSpPr>
        <p:spPr bwMode="auto">
          <a:xfrm flipV="1">
            <a:off x="2339751" y="908720"/>
            <a:ext cx="2237433" cy="1921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" name="Line 128"/>
          <p:cNvSpPr>
            <a:spLocks noChangeShapeType="1"/>
          </p:cNvSpPr>
          <p:nvPr/>
        </p:nvSpPr>
        <p:spPr bwMode="auto">
          <a:xfrm flipV="1">
            <a:off x="2339752" y="2564904"/>
            <a:ext cx="2237433" cy="841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Line 129"/>
          <p:cNvSpPr>
            <a:spLocks noChangeShapeType="1"/>
          </p:cNvSpPr>
          <p:nvPr/>
        </p:nvSpPr>
        <p:spPr bwMode="auto">
          <a:xfrm>
            <a:off x="2327150" y="3795789"/>
            <a:ext cx="238886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Line 130"/>
          <p:cNvSpPr>
            <a:spLocks noChangeShapeType="1"/>
          </p:cNvSpPr>
          <p:nvPr/>
        </p:nvSpPr>
        <p:spPr bwMode="auto">
          <a:xfrm>
            <a:off x="2339752" y="4324225"/>
            <a:ext cx="2376264" cy="14473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" name="Line 134"/>
          <p:cNvSpPr>
            <a:spLocks noChangeShapeType="1"/>
          </p:cNvSpPr>
          <p:nvPr/>
        </p:nvSpPr>
        <p:spPr bwMode="auto">
          <a:xfrm>
            <a:off x="5789219" y="5771529"/>
            <a:ext cx="485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" name="Line 134"/>
          <p:cNvSpPr>
            <a:spLocks noChangeShapeType="1"/>
          </p:cNvSpPr>
          <p:nvPr/>
        </p:nvSpPr>
        <p:spPr bwMode="auto">
          <a:xfrm>
            <a:off x="5741188" y="3933057"/>
            <a:ext cx="485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9" name="Line 134"/>
          <p:cNvSpPr>
            <a:spLocks noChangeShapeType="1"/>
          </p:cNvSpPr>
          <p:nvPr/>
        </p:nvSpPr>
        <p:spPr bwMode="auto">
          <a:xfrm>
            <a:off x="5789220" y="2444940"/>
            <a:ext cx="485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" name="Line 134"/>
          <p:cNvSpPr>
            <a:spLocks noChangeShapeType="1"/>
          </p:cNvSpPr>
          <p:nvPr/>
        </p:nvSpPr>
        <p:spPr bwMode="auto">
          <a:xfrm>
            <a:off x="5741188" y="1052736"/>
            <a:ext cx="485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260648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0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01484"/>
          </a:xfrm>
        </p:spPr>
        <p:txBody>
          <a:bodyPr>
            <a:normAutofit/>
          </a:bodyPr>
          <a:lstStyle/>
          <a:p>
            <a:pPr algn="ctr"/>
            <a:r>
              <a:rPr lang="pt-BR" sz="35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CONTÉUDO DA LDO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598" y="2132856"/>
            <a:ext cx="7850834" cy="3908507"/>
          </a:xfrm>
        </p:spPr>
        <p:txBody>
          <a:bodyPr>
            <a:noAutofit/>
          </a:bodyPr>
          <a:lstStyle/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metas e prioridades da Administração Pública;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Orientações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elaboração da Lei Orçamentária;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Alterações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Legislação Tributária;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Estabelecer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política de aplicação das agências financeiras oficiais de fomento;</a:t>
            </a:r>
          </a:p>
          <a:p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Concessão 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vantagem, aumento de remuneração, a criação de cargos, a admissão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pessoal</a:t>
            </a:r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alteração de carreiras.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348" y="270969"/>
            <a:ext cx="936104" cy="104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8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6696744" cy="2088232"/>
          </a:xfrm>
        </p:spPr>
        <p:txBody>
          <a:bodyPr>
            <a:noAutofit/>
          </a:bodyPr>
          <a:lstStyle/>
          <a:p>
            <a:pPr algn="ctr"/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DE DIRETRIZES ORÇAMENTÁRIAS</a:t>
            </a:r>
            <a:b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(LDO)</a:t>
            </a:r>
            <a:b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b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 DE RESPONSABILIDADE FISCAL</a:t>
            </a:r>
            <a:b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(LRF)</a:t>
            </a:r>
            <a:endParaRPr lang="pt-BR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2996952"/>
            <a:ext cx="7848872" cy="2972403"/>
          </a:xfrm>
        </p:spPr>
        <p:txBody>
          <a:bodyPr>
            <a:normAutofit/>
          </a:bodyPr>
          <a:lstStyle/>
          <a:p>
            <a:r>
              <a:rPr lang="pt-BR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Equilíbrio </a:t>
            </a:r>
            <a:r>
              <a:rPr lang="pt-BR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receitas e despesas;</a:t>
            </a:r>
          </a:p>
          <a:p>
            <a:r>
              <a:rPr lang="pt-BR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Critérios </a:t>
            </a:r>
            <a:r>
              <a:rPr lang="pt-BR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formas de limitação de empenho;</a:t>
            </a:r>
          </a:p>
          <a:p>
            <a:r>
              <a:rPr lang="pt-BR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Normas </a:t>
            </a:r>
            <a:r>
              <a:rPr lang="pt-BR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relativas ao controle de custos e à avaliação de resultados;</a:t>
            </a:r>
          </a:p>
          <a:p>
            <a:r>
              <a:rPr lang="pt-BR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Demais </a:t>
            </a:r>
            <a:r>
              <a:rPr lang="pt-BR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condições e exigências para transferências de recursos a entidades públicas </a:t>
            </a:r>
            <a:r>
              <a:rPr lang="pt-BR" sz="2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privadas</a:t>
            </a:r>
            <a:r>
              <a:rPr lang="pt-BR" sz="25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931" y="188640"/>
            <a:ext cx="972109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3076</TotalTime>
  <Words>3034</Words>
  <Application>Microsoft Office PowerPoint</Application>
  <PresentationFormat>Apresentação na tela (4:3)</PresentationFormat>
  <Paragraphs>938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Trebuchet MS</vt:lpstr>
      <vt:lpstr>Wingdings</vt:lpstr>
      <vt:lpstr>Wingdings 3</vt:lpstr>
      <vt:lpstr>Facetado</vt:lpstr>
      <vt:lpstr>Audiência Pública  Projeto de Lei LDO 2022</vt:lpstr>
      <vt:lpstr>OBJETIVOS DA  AUDIÊNCIA PÚBLICA</vt:lpstr>
      <vt:lpstr>DIRETRIZES ORÇAMENTÁRIAS</vt:lpstr>
      <vt:lpstr>DIRETRIZES ORÇAMENTÁRIAS</vt:lpstr>
      <vt:lpstr>DIRETRIZES ORÇAMENTÁRIAS</vt:lpstr>
      <vt:lpstr>Apresentação do PowerPoint</vt:lpstr>
      <vt:lpstr>Apresentação do PowerPoint</vt:lpstr>
      <vt:lpstr>CONTÉUDO DA LDO</vt:lpstr>
      <vt:lpstr>LEI DE DIRETRIZES ORÇAMENTÁRIAS (LDO) X LEI DE RESPONSABILIDADE FISCAL (LRF)</vt:lpstr>
      <vt:lpstr>PROJEÇÃO DE RECEITA</vt:lpstr>
      <vt:lpstr>PROJEÇÃO/CENÁRIO DA RECEITA</vt:lpstr>
      <vt:lpstr>ANEXO DAS METAS E PRIORIDADES - PROJETO LDO  EXERCÍCIO 2022</vt:lpstr>
      <vt:lpstr>ANEXO DAS METAS E PRIORIDADES - PROJETO LDO EXERCÍCIO 2022</vt:lpstr>
      <vt:lpstr>DISTRIBUIÇÃO POR ENTIDADE</vt:lpstr>
      <vt:lpstr>DISTRIBUIÇÃO POR SECRETARIA</vt:lpstr>
      <vt:lpstr>DISTRIBUIÇÃO POR PROGRAMAS</vt:lpstr>
      <vt:lpstr>DISTRIBUIÇÃO POR PROGRAMAS</vt:lpstr>
      <vt:lpstr>METAS E PRIORIDADES DA ADMINISTRAÇÃO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ÓRGÃO/AÇÃO</vt:lpstr>
      <vt:lpstr>DISTRIBUIÇÃO POR NATUREZA DE DESPESA</vt:lpstr>
      <vt:lpstr>METAS FISCAIS 2022</vt:lpstr>
      <vt:lpstr>METAS FISCAIS 2022</vt:lpstr>
      <vt:lpstr>“O futuro dependerá daquilo que fazemos no presente.”</vt:lpstr>
      <vt:lpstr>AGRADECEMOS A ATENÇÃO E A PRESENÇA DE TODOS!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 pc</dc:creator>
  <cp:lastModifiedBy>user</cp:lastModifiedBy>
  <cp:revision>733</cp:revision>
  <dcterms:created xsi:type="dcterms:W3CDTF">2015-09-12T12:44:38Z</dcterms:created>
  <dcterms:modified xsi:type="dcterms:W3CDTF">2021-09-24T13:18:09Z</dcterms:modified>
</cp:coreProperties>
</file>